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2" r:id="rId1"/>
    <p:sldMasterId id="2147483683" r:id="rId2"/>
    <p:sldMasterId id="2147483684" r:id="rId3"/>
  </p:sldMasterIdLst>
  <p:notesMasterIdLst>
    <p:notesMasterId r:id="rId4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93" r:id="rId31"/>
    <p:sldId id="294" r:id="rId32"/>
    <p:sldId id="295" r:id="rId33"/>
    <p:sldId id="296" r:id="rId34"/>
    <p:sldId id="288" r:id="rId35"/>
    <p:sldId id="283" r:id="rId36"/>
    <p:sldId id="284" r:id="rId37"/>
    <p:sldId id="285" r:id="rId38"/>
    <p:sldId id="286" r:id="rId39"/>
    <p:sldId id="287" r:id="rId40"/>
    <p:sldId id="289" r:id="rId41"/>
    <p:sldId id="290" r:id="rId42"/>
    <p:sldId id="291" r:id="rId43"/>
    <p:sldId id="292" r:id="rId4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004" autoAdjust="0"/>
  </p:normalViewPr>
  <p:slideViewPr>
    <p:cSldViewPr snapToGrid="0">
      <p:cViewPr varScale="1">
        <p:scale>
          <a:sx n="88" d="100"/>
          <a:sy n="88" d="100"/>
        </p:scale>
        <p:origin x="885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14753" y="685800"/>
            <a:ext cx="34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5ed819e90_2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5ed819e90_2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57c93e9f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57c93e9f8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5ed819e90_2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5ed819e90_2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5ed819e90_2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5ed819e90_2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i="1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5ed819e90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5ed819e90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ed819e90_2_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g35ed819e90_2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ed819e90_2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ed819e90_2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dirty="0"/>
              <a:t>Portfolio: Spektrum verschiedener Leistungen (meist kürzere Essays oder Essay und Klausur) </a:t>
            </a:r>
            <a:r>
              <a:rPr lang="de-DE" sz="1500" dirty="0">
                <a:sym typeface="Wingdings" panose="05000000000000000000" pitchFamily="2" charset="2"/>
              </a:rPr>
              <a:t> Gesamtnote für das ganze Portfolio</a:t>
            </a:r>
            <a:endParaRPr sz="15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5ed819e90_2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5ed819e90_2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genauer Aufbau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wie funktioniert Stud IP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5ed819e90_2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5ed819e90_2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695e3de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695e3de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7247c073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7247c073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Stud. IP Vorführung!</a:t>
            </a:r>
            <a:r>
              <a:rPr lang="de-DE" sz="1200"/>
              <a:t> </a:t>
            </a:r>
            <a:r>
              <a:rPr lang="de-DE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[inkl. Stud.IP-Präsentation → Veranstaltung hinzufügen, VL-Verzeichnis etc.]</a:t>
            </a:r>
            <a:endParaRPr sz="1200"/>
          </a:p>
        </p:txBody>
      </p:sp>
      <p:sp>
        <p:nvSpPr>
          <p:cNvPr id="455" name="Google Shape;4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Mediensemiotik und Mediengeschichte belegen, auch wenn die Veranstaltungen offiziell schon voll sind </a:t>
            </a:r>
            <a:r>
              <a:rPr lang="de-DE" dirty="0">
                <a:sym typeface="Wingdings" panose="05000000000000000000" pitchFamily="2" charset="2"/>
              </a:rPr>
              <a:t> einfach hingehen</a:t>
            </a:r>
            <a:r>
              <a:rPr lang="de-DE" dirty="0"/>
              <a:t> (mit </a:t>
            </a:r>
            <a:r>
              <a:rPr lang="de-DE" dirty="0" err="1"/>
              <a:t>StuKo</a:t>
            </a:r>
            <a:r>
              <a:rPr lang="de-DE" dirty="0"/>
              <a:t> und Herr Decker abgesprochen) </a:t>
            </a:r>
            <a:r>
              <a:rPr lang="de-DE" dirty="0">
                <a:sym typeface="Wingdings" panose="05000000000000000000" pitchFamily="2" charset="2"/>
              </a:rPr>
              <a:t> Meist werden noch Plätze frei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6271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695e3deaa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g3695e3dea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5ed819e90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5ed819e90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43a45ddc8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43a45ddc8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43a45ddc8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43a45ddc8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6961963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6961963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695e3deaa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695e3deaa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43a45ddc8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43a45ddc8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5ed819e90_2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35ed819e90_2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chemeClr val="dk1"/>
                </a:solidFill>
              </a:rPr>
              <a:t>Hinweis Stundenplancheck: Es soll der </a:t>
            </a:r>
            <a:r>
              <a:rPr lang="de-DE" b="1">
                <a:solidFill>
                  <a:schemeClr val="dk1"/>
                </a:solidFill>
              </a:rPr>
              <a:t>fertige</a:t>
            </a:r>
            <a:r>
              <a:rPr lang="de-DE">
                <a:solidFill>
                  <a:schemeClr val="dk1"/>
                </a:solidFill>
              </a:rPr>
              <a:t>(!)</a:t>
            </a:r>
            <a:r>
              <a:rPr lang="de-DE" b="1">
                <a:solidFill>
                  <a:schemeClr val="dk1"/>
                </a:solidFill>
              </a:rPr>
              <a:t>Stundenplan </a:t>
            </a:r>
            <a:r>
              <a:rPr lang="de-DE">
                <a:solidFill>
                  <a:schemeClr val="dk1"/>
                </a:solidFill>
              </a:rPr>
              <a:t>mitgebracht werden zu </a:t>
            </a:r>
            <a:r>
              <a:rPr lang="de-DE" b="1">
                <a:solidFill>
                  <a:schemeClr val="dk1"/>
                </a:solidFill>
              </a:rPr>
              <a:t>überprüfen!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5ed819e90_2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5ed819e90_2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5ed819e90_2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g35ed819e90_2_3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g35ed819e90_2_3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5ed819e90_2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g35ed819e90_2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ed819e90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5ed819e90_2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#</a:t>
            </a:r>
            <a:r>
              <a:rPr lang="de-DE" dirty="0" err="1"/>
              <a:t>fakenews</a:t>
            </a:r>
            <a:r>
              <a:rPr lang="de-DE" dirty="0"/>
              <a:t> - Quellen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-DE" dirty="0" err="1"/>
              <a:t>Jodel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-DE" dirty="0" err="1"/>
              <a:t>Whatsapp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-DE" dirty="0"/>
              <a:t>Mundpropaganda 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ed819e90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ed819e90_2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Kenntnis des eigenen Studiengangs!</a:t>
            </a:r>
            <a:b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◢"/>
            </a:pPr>
            <a:r>
              <a:rPr lang="de-DE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Infoschrift</a:t>
            </a:r>
            <a: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◢"/>
            </a:pPr>
            <a: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grober Überblick über zu belegende Veranstaltungen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◢"/>
            </a:pPr>
            <a: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Übersicht der Wahlmöglichkeiten</a:t>
            </a:r>
            <a:b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◢"/>
            </a:pPr>
            <a:r>
              <a:rPr lang="de-DE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Modulkatalog</a:t>
            </a:r>
            <a: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◢"/>
            </a:pPr>
            <a: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Veranstaltungsbeschreibungen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◢"/>
            </a:pPr>
            <a: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Prüfungsformate</a:t>
            </a:r>
            <a:b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◢"/>
            </a:pPr>
            <a:r>
              <a:rPr lang="de-DE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Studien- und Prüfungsordnung: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◢"/>
            </a:pPr>
            <a:r>
              <a:rPr lang="de-D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Rahmenbedingungen des Studiengangs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ed819e90_2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ed819e90_2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de-DE">
                <a:solidFill>
                  <a:schemeClr val="dk1"/>
                </a:solidFill>
              </a:rPr>
              <a:t>Campus Card muss in Stud.IP beantragt werden</a:t>
            </a:r>
            <a:endParaRPr>
              <a:solidFill>
                <a:schemeClr val="dk1"/>
              </a:solidFill>
            </a:endParaRPr>
          </a:p>
          <a:p>
            <a:pPr marL="22860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de-DE">
                <a:solidFill>
                  <a:schemeClr val="dk1"/>
                </a:solidFill>
              </a:rPr>
              <a:t>Abholung</a:t>
            </a:r>
            <a:endParaRPr>
              <a:solidFill>
                <a:schemeClr val="dk1"/>
              </a:solidFill>
            </a:endParaRPr>
          </a:p>
          <a:p>
            <a:pPr marL="22860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de-DE">
                <a:solidFill>
                  <a:schemeClr val="dk1"/>
                </a:solidFill>
              </a:rPr>
              <a:t>Validieren an den Automaten</a:t>
            </a:r>
            <a:endParaRPr>
              <a:solidFill>
                <a:schemeClr val="dk1"/>
              </a:solidFill>
            </a:endParaRPr>
          </a:p>
          <a:p>
            <a:pPr marL="22860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de-DE">
                <a:solidFill>
                  <a:schemeClr val="dk1"/>
                </a:solidFill>
              </a:rPr>
              <a:t>Gleichzeitig Busticket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22860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de-DE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Verschiedene Kurse und Fitnessstudio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de-DE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Grundbetrag 10€, Aufpreise möglich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de-DE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Anmeldung über die Website des Sportzentrums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819e90_2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819e90_2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5ed819e90_2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5ed819e90_2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ed819e90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ed819e90_2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hier schon Live-Vorführung: Materialien etc.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StudIP Workshops des ZIM, einfach selber mal durchklicken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 1">
  <p:cSld name="Nur Titel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89" name="Google Shape;89;p13"/>
          <p:cNvSpPr txBox="1"/>
          <p:nvPr/>
        </p:nvSpPr>
        <p:spPr>
          <a:xfrm>
            <a:off x="4191000" y="3657600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8" name="Google Shape;148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83" name="Google Shape;183;p27"/>
          <p:cNvSpPr txBox="1"/>
          <p:nvPr/>
        </p:nvSpPr>
        <p:spPr>
          <a:xfrm>
            <a:off x="4191000" y="3657600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>
            <a:off x="457200" y="692696"/>
            <a:ext cx="4114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2" name="Google Shape;192;p29"/>
          <p:cNvSpPr txBox="1">
            <a:spLocks noGrp="1"/>
          </p:cNvSpPr>
          <p:nvPr>
            <p:ph type="body" idx="1"/>
          </p:nvPr>
        </p:nvSpPr>
        <p:spPr>
          <a:xfrm>
            <a:off x="467544" y="1538113"/>
            <a:ext cx="3528300" cy="21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8" name="Google Shape;198;p3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>
            <a:spLocks noGrp="1"/>
          </p:cNvSpPr>
          <p:nvPr>
            <p:ph type="title"/>
          </p:nvPr>
        </p:nvSpPr>
        <p:spPr>
          <a:xfrm>
            <a:off x="457200" y="692696"/>
            <a:ext cx="4114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4" name="Google Shape;204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3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>
            <a:spLocks noGrp="1"/>
          </p:cNvSpPr>
          <p:nvPr>
            <p:ph type="title"/>
          </p:nvPr>
        </p:nvSpPr>
        <p:spPr>
          <a:xfrm>
            <a:off x="457200" y="692696"/>
            <a:ext cx="4114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1" name="Google Shape;211;p3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r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3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r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3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3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1" name="Google Shape;231;p3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>
            <a:spLocks noGrp="1"/>
          </p:cNvSpPr>
          <p:nvPr>
            <p:ph type="title"/>
          </p:nvPr>
        </p:nvSpPr>
        <p:spPr>
          <a:xfrm>
            <a:off x="457200" y="692696"/>
            <a:ext cx="4114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8" name="Google Shape;238;p36"/>
          <p:cNvSpPr txBox="1">
            <a:spLocks noGrp="1"/>
          </p:cNvSpPr>
          <p:nvPr>
            <p:ph type="body" idx="1"/>
          </p:nvPr>
        </p:nvSpPr>
        <p:spPr>
          <a:xfrm rot="5400000">
            <a:off x="1142336" y="863413"/>
            <a:ext cx="2178900" cy="3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4" name="Google Shape;244;p37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pic>
        <p:nvPicPr>
          <p:cNvPr id="248" name="Google Shape;248;p37"/>
          <p:cNvPicPr preferRelativeResize="0"/>
          <p:nvPr/>
        </p:nvPicPr>
        <p:blipFill rotWithShape="1">
          <a:blip r:embed="rId2">
            <a:alphaModFix/>
          </a:blip>
          <a:srcRect l="50001" r="11720" b="38676"/>
          <a:stretch/>
        </p:blipFill>
        <p:spPr>
          <a:xfrm>
            <a:off x="8028384" y="5654376"/>
            <a:ext cx="848691" cy="889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53" name="Google Shape;53;p7"/>
          <p:cNvSpPr txBox="1"/>
          <p:nvPr/>
        </p:nvSpPr>
        <p:spPr>
          <a:xfrm>
            <a:off x="457200" y="6360713"/>
            <a:ext cx="29151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Datum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7"/>
          <p:cNvSpPr txBox="1"/>
          <p:nvPr/>
        </p:nvSpPr>
        <p:spPr>
          <a:xfrm>
            <a:off x="3114450" y="6360713"/>
            <a:ext cx="29151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Fachschaft Philo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Fachschaft Philo</a:t>
            </a:r>
            <a:endParaRPr/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15">
            <a:alphaModFix/>
          </a:blip>
          <a:srcRect l="50001" t="9195" r="11720" b="38674"/>
          <a:stretch/>
        </p:blipFill>
        <p:spPr>
          <a:xfrm>
            <a:off x="8460432" y="188640"/>
            <a:ext cx="553053" cy="4925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/>
          <p:nvPr/>
        </p:nvSpPr>
        <p:spPr>
          <a:xfrm>
            <a:off x="6621300" y="6398938"/>
            <a:ext cx="20655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3289650" y="6398950"/>
            <a:ext cx="2564700" cy="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Fachschaft Philo</a:t>
            </a:r>
            <a:endParaRPr sz="1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95" name="Google Shape;95;p14"/>
          <p:cNvSpPr txBox="1"/>
          <p:nvPr/>
        </p:nvSpPr>
        <p:spPr>
          <a:xfrm>
            <a:off x="469129" y="1556793"/>
            <a:ext cx="8219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de-DE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Vielen Dank für Eure Aufmerksamkeit!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0800000"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457200" y="692696"/>
            <a:ext cx="4114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8" name="Google Shape;168;p26"/>
          <p:cNvSpPr txBox="1"/>
          <p:nvPr/>
        </p:nvSpPr>
        <p:spPr>
          <a:xfrm>
            <a:off x="-40827" y="1775778"/>
            <a:ext cx="4040100" cy="23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Nikolakloster NK 235</a:t>
            </a:r>
            <a:endParaRPr/>
          </a:p>
          <a:p>
            <a:pPr marL="0" marR="0" lvl="0" indent="0" algn="r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phil.uni-passau.de/fachschaft/</a:t>
            </a:r>
            <a:endParaRPr/>
          </a:p>
          <a:p>
            <a:pPr marL="0" marR="0" lvl="0" indent="0" algn="r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fachschaft-philo@uni-passau.de</a:t>
            </a:r>
            <a:endParaRPr/>
          </a:p>
          <a:p>
            <a:pPr marL="0" marR="0" lvl="0" indent="0" algn="r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Fachschaft Philo – Passau</a:t>
            </a:r>
            <a:endParaRPr/>
          </a:p>
          <a:p>
            <a:pPr marL="0" marR="0" lvl="0" indent="0" algn="r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fs_philo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pic>
        <p:nvPicPr>
          <p:cNvPr id="172" name="Google Shape;172;p26"/>
          <p:cNvPicPr preferRelativeResize="0"/>
          <p:nvPr/>
        </p:nvPicPr>
        <p:blipFill rotWithShape="1">
          <a:blip r:embed="rId14">
            <a:alphaModFix/>
          </a:blip>
          <a:srcRect l="50001" r="11720" b="38676"/>
          <a:stretch/>
        </p:blipFill>
        <p:spPr>
          <a:xfrm>
            <a:off x="251520" y="5654376"/>
            <a:ext cx="848691" cy="88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068000" y="2628000"/>
            <a:ext cx="263906" cy="263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068000" y="313200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068000" y="363600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051367" y="1674000"/>
            <a:ext cx="288032" cy="28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 txBox="1"/>
          <p:nvPr/>
        </p:nvSpPr>
        <p:spPr>
          <a:xfrm>
            <a:off x="4572000" y="4725144"/>
            <a:ext cx="41148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de-DE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Viel Erfolg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de-DE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im Studium!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2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068000" y="2160000"/>
            <a:ext cx="248098" cy="24809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mailto:fachschaft-philo@uni-passau.de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wolfgang.killer@uni-passau.de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>
            <a:spLocks noGrp="1"/>
          </p:cNvSpPr>
          <p:nvPr>
            <p:ph type="ctrTitle"/>
          </p:nvPr>
        </p:nvSpPr>
        <p:spPr>
          <a:xfrm>
            <a:off x="685800" y="1630225"/>
            <a:ext cx="7772400" cy="19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/>
              <a:t>Informationsveranstaltung</a:t>
            </a: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/>
              <a:t>für den B.A. Sprach- und Textwissenschaften</a:t>
            </a:r>
            <a:endParaRPr b="1" dirty="0"/>
          </a:p>
        </p:txBody>
      </p:sp>
      <p:sp>
        <p:nvSpPr>
          <p:cNvPr id="254" name="Google Shape;254;p3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dirty="0"/>
              <a:t>O-Woche Sommersemester 2019</a:t>
            </a:r>
            <a:endParaRPr dirty="0"/>
          </a:p>
        </p:txBody>
      </p:sp>
      <p:pic>
        <p:nvPicPr>
          <p:cNvPr id="255" name="Google Shape;25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/>
              <a:t>Plattformen (II)</a:t>
            </a:r>
            <a:endParaRPr b="1" dirty="0"/>
          </a:p>
        </p:txBody>
      </p:sp>
      <p:sp>
        <p:nvSpPr>
          <p:cNvPr id="339" name="Google Shape;339;p47"/>
          <p:cNvSpPr txBox="1">
            <a:spLocks noGrp="1"/>
          </p:cNvSpPr>
          <p:nvPr>
            <p:ph type="body" idx="1"/>
          </p:nvPr>
        </p:nvSpPr>
        <p:spPr>
          <a:xfrm>
            <a:off x="341525" y="116595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sz="2500" b="1"/>
              <a:t>Campusportal</a:t>
            </a:r>
            <a:endParaRPr sz="2500" b="1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560"/>
              </a:spcBef>
              <a:spcAft>
                <a:spcPts val="0"/>
              </a:spcAft>
              <a:buSzPts val="2400"/>
              <a:buChar char="•"/>
            </a:pPr>
            <a:r>
              <a:rPr lang="de-DE" sz="2400"/>
              <a:t>Adressänderungen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de-DE" sz="2400"/>
              <a:t>Studienbescheinigungen (inkl. BAföG-Bescheinigung)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de-DE" sz="2400"/>
              <a:t>Bescheide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de-DE" sz="2400"/>
              <a:t>Handynummer und E-Mail-Adresse für Passwortservice hinterlegen </a:t>
            </a:r>
            <a:endParaRPr sz="2400"/>
          </a:p>
        </p:txBody>
      </p:sp>
      <p:pic>
        <p:nvPicPr>
          <p:cNvPr id="340" name="Google Shape;340;p47"/>
          <p:cNvPicPr preferRelativeResize="0"/>
          <p:nvPr/>
        </p:nvPicPr>
        <p:blipFill rotWithShape="1">
          <a:blip r:embed="rId3">
            <a:alphaModFix/>
          </a:blip>
          <a:srcRect t="21874" r="26627" b="25730"/>
          <a:stretch/>
        </p:blipFill>
        <p:spPr>
          <a:xfrm>
            <a:off x="570125" y="1910400"/>
            <a:ext cx="5836324" cy="234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Plattformen (III)</a:t>
            </a:r>
            <a:endParaRPr b="1"/>
          </a:p>
        </p:txBody>
      </p:sp>
      <p:sp>
        <p:nvSpPr>
          <p:cNvPr id="346" name="Google Shape;346;p48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/>
          </a:p>
          <a:p>
            <a:pPr marL="914400" lvl="1" indent="-381000" algn="l" rtl="0">
              <a:spcBef>
                <a:spcPts val="56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sz="2400"/>
              <a:t>studentische Mail-Adresse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sz="2400" b="1"/>
              <a:t>Umleitung auf Privatadresse einrichten!!</a:t>
            </a:r>
            <a:endParaRPr sz="2400" b="1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◢"/>
            </a:pPr>
            <a:r>
              <a:rPr lang="de-DE" sz="2400"/>
              <a:t>oder Umstellung auf Outlook (Anleitung siehe RZ)</a:t>
            </a: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/>
          </a:p>
          <a:p>
            <a:pPr marL="914400" lvl="1" indent="-381000" algn="l" rtl="0">
              <a:spcBef>
                <a:spcPts val="56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sz="2400"/>
              <a:t>Videoplattform, Vorlesungsaufzeichnungen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sz="2400"/>
              <a:t>teilweise Veranstaltungsmaterialien</a:t>
            </a:r>
            <a:endParaRPr sz="2400"/>
          </a:p>
        </p:txBody>
      </p:sp>
      <p:pic>
        <p:nvPicPr>
          <p:cNvPr id="347" name="Google Shape;34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672" y="1733035"/>
            <a:ext cx="557900" cy="5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1725" y="1696538"/>
            <a:ext cx="1651925" cy="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8"/>
          <p:cNvPicPr preferRelativeResize="0"/>
          <p:nvPr/>
        </p:nvPicPr>
        <p:blipFill rotWithShape="1">
          <a:blip r:embed="rId6">
            <a:alphaModFix/>
          </a:blip>
          <a:srcRect l="10463" t="21421" r="60309" b="26418"/>
          <a:stretch/>
        </p:blipFill>
        <p:spPr>
          <a:xfrm>
            <a:off x="614675" y="4154650"/>
            <a:ext cx="1026552" cy="103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Studiengangskoordination</a:t>
            </a:r>
            <a:endParaRPr b="1"/>
          </a:p>
        </p:txBody>
      </p:sp>
      <p:sp>
        <p:nvSpPr>
          <p:cNvPr id="356" name="Google Shape;356;p49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640"/>
              </a:spcBef>
              <a:spcAft>
                <a:spcPts val="0"/>
              </a:spcAft>
              <a:buSzPts val="2500"/>
              <a:buFont typeface="Calibri"/>
              <a:buChar char="◢"/>
            </a:pPr>
            <a:r>
              <a:rPr lang="de-DE" sz="2500" dirty="0"/>
              <a:t>(Fach)Studienberatung</a:t>
            </a:r>
            <a:endParaRPr sz="2500"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◢"/>
            </a:pPr>
            <a:r>
              <a:rPr lang="de-DE" sz="2500" dirty="0"/>
              <a:t>Unterstützung bei der Auslandsplanung</a:t>
            </a:r>
            <a:endParaRPr sz="2500"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◢"/>
            </a:pPr>
            <a:r>
              <a:rPr lang="de-DE" sz="2500" dirty="0" err="1"/>
              <a:t>BaföG</a:t>
            </a:r>
            <a:r>
              <a:rPr lang="de-DE" sz="2500" dirty="0"/>
              <a:t>-Gutachten</a:t>
            </a:r>
            <a:endParaRPr sz="2500"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◢"/>
            </a:pPr>
            <a:r>
              <a:rPr lang="de-DE" sz="2500" dirty="0"/>
              <a:t>Anerkennung von Praktika</a:t>
            </a:r>
            <a:endParaRPr sz="25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sz="1800" b="1" dirty="0"/>
              <a:t>	</a:t>
            </a:r>
            <a:r>
              <a:rPr lang="de-DE" sz="2000" b="1" dirty="0"/>
              <a:t>Dorothea Will	</a:t>
            </a:r>
            <a:r>
              <a:rPr lang="de-DE" sz="2000" dirty="0"/>
              <a:t>					</a:t>
            </a:r>
            <a:endParaRPr sz="2000" b="1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rgbClr val="000000"/>
                </a:solidFill>
              </a:rPr>
              <a:t>	dorothea.will@uni-passau.de</a:t>
            </a:r>
            <a:r>
              <a:rPr lang="de-DE" sz="2000" dirty="0"/>
              <a:t>				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endParaRPr sz="2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sz="2000" dirty="0"/>
              <a:t>	NK 218	</a:t>
            </a:r>
            <a:r>
              <a:rPr lang="de-DE" sz="1800" dirty="0"/>
              <a:t>						</a:t>
            </a:r>
            <a:endParaRPr sz="1800" dirty="0"/>
          </a:p>
        </p:txBody>
      </p:sp>
      <p:pic>
        <p:nvPicPr>
          <p:cNvPr id="357" name="Google Shape;35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1606" y="3515450"/>
            <a:ext cx="1547192" cy="221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7168" y="4423550"/>
            <a:ext cx="428625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881" y="4052075"/>
            <a:ext cx="457200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Prüfungssekretariat</a:t>
            </a:r>
            <a:endParaRPr b="1"/>
          </a:p>
        </p:txBody>
      </p:sp>
      <p:sp>
        <p:nvSpPr>
          <p:cNvPr id="366" name="Google Shape;366;p50"/>
          <p:cNvSpPr txBox="1">
            <a:spLocks noGrp="1"/>
          </p:cNvSpPr>
          <p:nvPr>
            <p:ph type="body" idx="1"/>
          </p:nvPr>
        </p:nvSpPr>
        <p:spPr>
          <a:xfrm>
            <a:off x="70595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sz="2400"/>
              <a:t>Ansprechpartnerin für </a:t>
            </a: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sz="2400"/>
              <a:t>B.A. Sprach- und Textwissenschaften:</a:t>
            </a:r>
            <a:br>
              <a:rPr lang="de-DE" sz="2400"/>
            </a:b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sz="2400" b="1"/>
              <a:t>Alma Sagmeister</a:t>
            </a:r>
            <a:endParaRPr sz="2400" b="1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sz="2400"/>
              <a:t>VW 209</a:t>
            </a: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sz="2400"/>
              <a:t>Kontaktformular auf der Homepage </a:t>
            </a: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67" name="Google Shape;36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313" y="3466575"/>
            <a:ext cx="428625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025" y="3962825"/>
            <a:ext cx="457200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8750" y="1677200"/>
            <a:ext cx="3056573" cy="32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1"/>
          <p:cNvSpPr txBox="1">
            <a:spLocks noGrp="1"/>
          </p:cNvSpPr>
          <p:nvPr>
            <p:ph type="title"/>
          </p:nvPr>
        </p:nvSpPr>
        <p:spPr>
          <a:xfrm>
            <a:off x="628650" y="263300"/>
            <a:ext cx="7886700" cy="12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Calibri"/>
              <a:buNone/>
            </a:pPr>
            <a:r>
              <a:rPr lang="de-DE" b="1"/>
              <a:t>Grundbegriffe</a:t>
            </a:r>
            <a:r>
              <a:rPr lang="de-DE" b="1">
                <a:solidFill>
                  <a:srgbClr val="7F7F7F"/>
                </a:solidFill>
              </a:rPr>
              <a:t> </a:t>
            </a:r>
            <a:r>
              <a:rPr lang="de-DE" b="1"/>
              <a:t>(I)</a:t>
            </a:r>
            <a:endParaRPr b="1"/>
          </a:p>
        </p:txBody>
      </p:sp>
      <p:sp>
        <p:nvSpPr>
          <p:cNvPr id="376" name="Google Shape;376;p51"/>
          <p:cNvSpPr txBox="1">
            <a:spLocks noGrp="1"/>
          </p:cNvSpPr>
          <p:nvPr>
            <p:ph type="body" idx="1"/>
          </p:nvPr>
        </p:nvSpPr>
        <p:spPr>
          <a:xfrm>
            <a:off x="628650" y="1495400"/>
            <a:ext cx="7886700" cy="48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marR="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◢"/>
            </a:pPr>
            <a:r>
              <a:rPr lang="de-DE" sz="2400" i="0" u="none" strike="noStrike" cap="none">
                <a:solidFill>
                  <a:srgbClr val="000000"/>
                </a:solidFill>
              </a:rPr>
              <a:t>Vorlesung (V)</a:t>
            </a:r>
            <a:endParaRPr sz="2400">
              <a:solidFill>
                <a:srgbClr val="000000"/>
              </a:solidFill>
            </a:endParaRPr>
          </a:p>
          <a:p>
            <a:pPr marL="254000" marR="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◢"/>
            </a:pPr>
            <a:r>
              <a:rPr lang="de-DE" sz="2400" i="0" u="none" strike="noStrike" cap="none">
                <a:solidFill>
                  <a:srgbClr val="000000"/>
                </a:solidFill>
              </a:rPr>
              <a:t>Grundkurs (GK)</a:t>
            </a:r>
            <a:endParaRPr sz="2400">
              <a:solidFill>
                <a:srgbClr val="000000"/>
              </a:solidFill>
            </a:endParaRPr>
          </a:p>
          <a:p>
            <a:pPr marL="254000" marR="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◢"/>
            </a:pPr>
            <a:r>
              <a:rPr lang="de-DE" sz="2400" i="0" u="none" strike="noStrike" cap="none">
                <a:solidFill>
                  <a:srgbClr val="000000"/>
                </a:solidFill>
              </a:rPr>
              <a:t>Tutorium (TU)</a:t>
            </a:r>
            <a:endParaRPr sz="2400">
              <a:solidFill>
                <a:srgbClr val="000000"/>
              </a:solidFill>
            </a:endParaRPr>
          </a:p>
          <a:p>
            <a:pPr marL="254000" marR="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◢"/>
            </a:pPr>
            <a:r>
              <a:rPr lang="de-DE" sz="2400" i="0" u="none" strike="noStrike" cap="none">
                <a:solidFill>
                  <a:srgbClr val="000000"/>
                </a:solidFill>
              </a:rPr>
              <a:t>Übung (Ü)</a:t>
            </a:r>
            <a:endParaRPr sz="2400">
              <a:solidFill>
                <a:srgbClr val="000000"/>
              </a:solidFill>
            </a:endParaRPr>
          </a:p>
          <a:p>
            <a:pPr marL="254000" marR="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◢"/>
            </a:pPr>
            <a:r>
              <a:rPr lang="de-DE" sz="2400" i="0" u="none" strike="noStrike" cap="none">
                <a:solidFill>
                  <a:srgbClr val="000000"/>
                </a:solidFill>
              </a:rPr>
              <a:t>Wissenschaftliche Übung (WÜ)</a:t>
            </a:r>
            <a:endParaRPr sz="2400">
              <a:solidFill>
                <a:srgbClr val="000000"/>
              </a:solidFill>
            </a:endParaRPr>
          </a:p>
          <a:p>
            <a:pPr marL="254000" marR="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◢"/>
            </a:pPr>
            <a:r>
              <a:rPr lang="de-DE" sz="2400" i="0" u="none" strike="noStrike" cap="none">
                <a:solidFill>
                  <a:srgbClr val="000000"/>
                </a:solidFill>
              </a:rPr>
              <a:t>Proseminar (PS)</a:t>
            </a:r>
            <a:endParaRPr sz="2400">
              <a:solidFill>
                <a:srgbClr val="000000"/>
              </a:solidFill>
            </a:endParaRPr>
          </a:p>
          <a:p>
            <a:pPr marL="254000" marR="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◢"/>
            </a:pPr>
            <a:r>
              <a:rPr lang="de-DE" sz="2400" i="0" u="none" strike="noStrike" cap="none">
                <a:solidFill>
                  <a:srgbClr val="000000"/>
                </a:solidFill>
              </a:rPr>
              <a:t>Hauptseminar (HS)</a:t>
            </a:r>
            <a:endParaRPr sz="2400">
              <a:solidFill>
                <a:srgbClr val="000000"/>
              </a:solidFill>
            </a:endParaRPr>
          </a:p>
          <a:p>
            <a:pPr marL="254000" marR="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◢"/>
            </a:pPr>
            <a:r>
              <a:rPr lang="de-DE" sz="2400" i="0" u="none" strike="noStrike" cap="none">
                <a:solidFill>
                  <a:srgbClr val="000000"/>
                </a:solidFill>
              </a:rPr>
              <a:t>Kompaktseminare (KS)</a:t>
            </a:r>
            <a:endParaRPr sz="24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377" name="Google Shape;37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3529" y="2357425"/>
            <a:ext cx="2827700" cy="282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Grundbegriffe (II)</a:t>
            </a:r>
            <a:endParaRPr b="1"/>
          </a:p>
        </p:txBody>
      </p:sp>
      <p:sp>
        <p:nvSpPr>
          <p:cNvPr id="384" name="Google Shape;384;p52"/>
          <p:cNvSpPr txBox="1">
            <a:spLocks noGrp="1"/>
          </p:cNvSpPr>
          <p:nvPr>
            <p:ph type="body" idx="1"/>
          </p:nvPr>
        </p:nvSpPr>
        <p:spPr>
          <a:xfrm>
            <a:off x="1043525" y="1600200"/>
            <a:ext cx="34515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de-DE" sz="2500" b="1" dirty="0"/>
              <a:t>Prüfungen</a:t>
            </a:r>
            <a:endParaRPr sz="2500" b="1" dirty="0"/>
          </a:p>
          <a:p>
            <a:pPr marL="457200" lvl="0" indent="-387350" algn="l" rtl="0">
              <a:spcBef>
                <a:spcPts val="560"/>
              </a:spcBef>
              <a:spcAft>
                <a:spcPts val="0"/>
              </a:spcAft>
              <a:buSzPts val="2500"/>
              <a:buFont typeface="Calibri"/>
              <a:buChar char="◢"/>
            </a:pPr>
            <a:r>
              <a:rPr lang="de-DE" sz="2500" dirty="0"/>
              <a:t>Klausur</a:t>
            </a:r>
            <a:endParaRPr sz="2500"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◢"/>
            </a:pPr>
            <a:r>
              <a:rPr lang="de-DE" sz="2500" dirty="0"/>
              <a:t>Hausarbeit</a:t>
            </a:r>
            <a:endParaRPr sz="2500"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◢"/>
            </a:pPr>
            <a:r>
              <a:rPr lang="de-DE" sz="2500" dirty="0">
                <a:solidFill>
                  <a:schemeClr val="tx1"/>
                </a:solidFill>
              </a:rPr>
              <a:t>Portfolio</a:t>
            </a: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◢"/>
            </a:pPr>
            <a:r>
              <a:rPr lang="de-DE" sz="2500" dirty="0">
                <a:solidFill>
                  <a:schemeClr val="tx1"/>
                </a:solidFill>
              </a:rPr>
              <a:t>(Referat)</a:t>
            </a:r>
            <a:endParaRPr sz="2500" dirty="0">
              <a:solidFill>
                <a:schemeClr val="tx1"/>
              </a:solidFill>
            </a:endParaRPr>
          </a:p>
        </p:txBody>
      </p:sp>
      <p:sp>
        <p:nvSpPr>
          <p:cNvPr id="385" name="Google Shape;385;p5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de-DE" sz="2500" b="1" dirty="0"/>
              <a:t>Sonstiges</a:t>
            </a:r>
            <a:endParaRPr sz="2500" b="1" dirty="0"/>
          </a:p>
          <a:p>
            <a:pPr marL="457200" lvl="0" indent="-387350" algn="l" rtl="0">
              <a:spcBef>
                <a:spcPts val="560"/>
              </a:spcBef>
              <a:spcAft>
                <a:spcPts val="0"/>
              </a:spcAft>
              <a:buSzPts val="2500"/>
              <a:buFont typeface="Calibri"/>
              <a:buChar char="◢"/>
            </a:pPr>
            <a:r>
              <a:rPr lang="de-DE" sz="2500" dirty="0"/>
              <a:t>c.t. (cum tempore) </a:t>
            </a:r>
            <a:br>
              <a:rPr lang="de-DE" sz="2500" dirty="0"/>
            </a:br>
            <a:r>
              <a:rPr lang="de-DE" sz="2500" dirty="0"/>
              <a:t>→  15 min später</a:t>
            </a:r>
            <a:endParaRPr sz="2500"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◢"/>
            </a:pPr>
            <a:r>
              <a:rPr lang="de-DE" sz="2500" dirty="0"/>
              <a:t>s.t. (sine tempore)</a:t>
            </a:r>
            <a:br>
              <a:rPr lang="de-DE" sz="2500" dirty="0"/>
            </a:br>
            <a:r>
              <a:rPr lang="de-DE" sz="2500" dirty="0"/>
              <a:t>→ pünktlich</a:t>
            </a:r>
            <a:endParaRPr sz="2500" dirty="0"/>
          </a:p>
        </p:txBody>
      </p:sp>
      <p:pic>
        <p:nvPicPr>
          <p:cNvPr id="386" name="Google Shape;386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b="1"/>
              <a:t>(relevante) Bibliotheken</a:t>
            </a:r>
            <a:endParaRPr/>
          </a:p>
        </p:txBody>
      </p:sp>
      <p:sp>
        <p:nvSpPr>
          <p:cNvPr id="392" name="Google Shape;392;p53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de-DE" sz="2800"/>
              <a:t>Lesesaal im Nikolakloster</a:t>
            </a:r>
            <a:endParaRPr sz="280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de-DE" sz="2800"/>
              <a:t>Lesesaal</a:t>
            </a:r>
            <a:r>
              <a:rPr lang="de-DE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der Zentralbibliothek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4"/>
          <p:cNvSpPr txBox="1">
            <a:spLocks noGrp="1"/>
          </p:cNvSpPr>
          <p:nvPr>
            <p:ph type="title"/>
          </p:nvPr>
        </p:nvSpPr>
        <p:spPr>
          <a:xfrm>
            <a:off x="150" y="1241575"/>
            <a:ext cx="9144000" cy="35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 b="1"/>
              <a:t>B. A. Sprach- und Textwissenschaften</a:t>
            </a:r>
            <a:endParaRPr sz="4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 b="1"/>
              <a:t>(SpuTe)</a:t>
            </a:r>
            <a:endParaRPr sz="4800" b="1"/>
          </a:p>
        </p:txBody>
      </p:sp>
      <p:pic>
        <p:nvPicPr>
          <p:cNvPr id="398" name="Google Shape;39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b="1"/>
              <a:t>Übersicht</a:t>
            </a:r>
            <a:endParaRPr/>
          </a:p>
        </p:txBody>
      </p:sp>
      <p:sp>
        <p:nvSpPr>
          <p:cNvPr id="404" name="Google Shape;404;p55"/>
          <p:cNvSpPr txBox="1">
            <a:spLocks noGrp="1"/>
          </p:cNvSpPr>
          <p:nvPr>
            <p:ph type="body" idx="1"/>
          </p:nvPr>
        </p:nvSpPr>
        <p:spPr>
          <a:xfrm>
            <a:off x="348900" y="12749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90" dirty="0"/>
          </a:p>
          <a:p>
            <a:pPr marL="2286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90" dirty="0"/>
              <a:t>Modulbereich A: </a:t>
            </a:r>
            <a:r>
              <a:rPr lang="de-DE" sz="2590" dirty="0">
                <a:solidFill>
                  <a:schemeClr val="tx1"/>
                </a:solidFill>
              </a:rPr>
              <a:t>	Pflichtbereich (70 ECTS)</a:t>
            </a:r>
            <a:endParaRPr sz="2590" dirty="0">
              <a:solidFill>
                <a:schemeClr val="tx1"/>
              </a:solidFill>
            </a:endParaRPr>
          </a:p>
          <a:p>
            <a:pPr marL="2286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90" dirty="0">
              <a:solidFill>
                <a:schemeClr val="tx1"/>
              </a:solidFill>
            </a:endParaRPr>
          </a:p>
          <a:p>
            <a:pPr marL="2286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90" dirty="0">
                <a:solidFill>
                  <a:schemeClr val="tx1"/>
                </a:solidFill>
              </a:rPr>
              <a:t>Modulbereich B: 	Wahlpflichtbereich (60 ECTS)</a:t>
            </a:r>
            <a:endParaRPr sz="2590" dirty="0">
              <a:solidFill>
                <a:schemeClr val="tx1"/>
              </a:solidFill>
            </a:endParaRPr>
          </a:p>
          <a:p>
            <a:pPr marL="2286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90" dirty="0">
                <a:solidFill>
                  <a:schemeClr val="tx1"/>
                </a:solidFill>
              </a:rPr>
              <a:t>			→ zwei Modulgruppen je 30 ECTS</a:t>
            </a:r>
            <a:endParaRPr sz="2590" dirty="0">
              <a:solidFill>
                <a:schemeClr val="tx1"/>
              </a:solidFill>
            </a:endParaRPr>
          </a:p>
          <a:p>
            <a:pPr marL="2286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90" dirty="0">
              <a:solidFill>
                <a:schemeClr val="tx1"/>
              </a:solidFill>
            </a:endParaRPr>
          </a:p>
          <a:p>
            <a:pPr marL="2286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90" dirty="0">
                <a:solidFill>
                  <a:schemeClr val="tx1"/>
                </a:solidFill>
              </a:rPr>
              <a:t>Modulbereich C: 	Fremdsprachen (20 ECTS) und Praxis 			(15 ECTS)</a:t>
            </a:r>
            <a:endParaRPr sz="2590" dirty="0">
              <a:solidFill>
                <a:schemeClr val="tx1"/>
              </a:solidFill>
            </a:endParaRPr>
          </a:p>
          <a:p>
            <a:pPr marL="2286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90" dirty="0"/>
          </a:p>
          <a:p>
            <a:pPr marL="2286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90" dirty="0"/>
              <a:t>Bachelorarbeit: 	15 ECTS</a:t>
            </a:r>
            <a:endParaRPr sz="2590" dirty="0"/>
          </a:p>
          <a:p>
            <a:pPr marL="2514600" marR="0" lvl="0" indent="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90" dirty="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590" dirty="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90" dirty="0">
                <a:sym typeface="Wingdings" panose="05000000000000000000" pitchFamily="2" charset="2"/>
              </a:rPr>
              <a:t> 180 ECTS</a:t>
            </a:r>
            <a:endParaRPr sz="259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b="1"/>
              <a:t>Modulbereich A - Pflichtbereich (I)</a:t>
            </a:r>
            <a:endParaRPr/>
          </a:p>
        </p:txBody>
      </p:sp>
      <p:sp>
        <p:nvSpPr>
          <p:cNvPr id="410" name="Google Shape;410;p56"/>
          <p:cNvSpPr txBox="1">
            <a:spLocks noGrp="1"/>
          </p:cNvSpPr>
          <p:nvPr>
            <p:ph type="body" idx="1"/>
          </p:nvPr>
        </p:nvSpPr>
        <p:spPr>
          <a:xfrm>
            <a:off x="457200" y="1289550"/>
            <a:ext cx="8229600" cy="48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800" b="1"/>
              <a:t>Fächerübergreifender Pflichtbereich (10 ECTS - BM)</a:t>
            </a:r>
            <a:endParaRPr sz="2800" b="1"/>
          </a:p>
          <a:p>
            <a: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de-DE" sz="2800"/>
              <a:t>VL Mediensemiotik</a:t>
            </a:r>
            <a:endParaRPr sz="2800"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de-DE" sz="2800"/>
              <a:t>WÜ Wissenschaftspropädeutikum </a:t>
            </a:r>
            <a:endParaRPr sz="2800"/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800" b="1"/>
              <a:t>Deutsche Sprachwissenschaft (30 ECTS - PM)</a:t>
            </a:r>
            <a:endParaRPr sz="2800" b="1"/>
          </a:p>
          <a:p>
            <a: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de-DE" sz="2800"/>
              <a:t>GK Einführung in die dt. Sprachwissenschaft</a:t>
            </a:r>
            <a:endParaRPr sz="2800"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de-DE" sz="2800"/>
              <a:t>PS Deutsche Sprachwissenschaft</a:t>
            </a:r>
            <a:endParaRPr sz="2800"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de-DE" sz="2800"/>
              <a:t>2 VL Sprachgeschichte/-systeme</a:t>
            </a:r>
            <a:endParaRPr sz="2800"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de-DE" sz="2800"/>
              <a:t>HS Deutsche Sprachwissenschaft </a:t>
            </a:r>
            <a:endParaRPr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Die Fachschaft</a:t>
            </a:r>
            <a:endParaRPr b="1"/>
          </a:p>
        </p:txBody>
      </p:sp>
      <p:sp>
        <p:nvSpPr>
          <p:cNvPr id="261" name="Google Shape;261;p39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sz="2400" dirty="0"/>
              <a:t>hochschulpolitische</a:t>
            </a:r>
            <a:br>
              <a:rPr lang="de-DE" sz="2400" dirty="0"/>
            </a:br>
            <a:r>
              <a:rPr lang="de-DE" sz="2400" dirty="0"/>
              <a:t>Gremienarbeit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sz="2400" dirty="0"/>
              <a:t>studentische Beratung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◢"/>
            </a:pPr>
            <a:r>
              <a:rPr lang="de-DE" sz="2400" dirty="0"/>
              <a:t>Vermittler zwischen                                                                            Dozierenden und 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de-DE" sz="2400" dirty="0"/>
              <a:t>      Studierenden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sz="2400" dirty="0"/>
              <a:t>Veranstaltungen </a:t>
            </a:r>
            <a:endParaRPr sz="24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457200">
              <a:buNone/>
            </a:pPr>
            <a:r>
              <a:rPr lang="de-DE" sz="2400" dirty="0"/>
              <a:t>	NK 235</a:t>
            </a:r>
            <a:br>
              <a:rPr lang="de-DE" sz="2400" dirty="0"/>
            </a:br>
            <a:r>
              <a:rPr lang="de-DE" sz="2400" dirty="0"/>
              <a:t>	</a:t>
            </a:r>
            <a:r>
              <a:rPr lang="de-DE" sz="2400" u="sng" dirty="0">
                <a:solidFill>
                  <a:srgbClr val="000000"/>
                </a:solidFill>
                <a:hlinkClick r:id="rId3"/>
              </a:rPr>
              <a:t>fachschaft-philo@uni-passau.de</a:t>
            </a:r>
            <a:br>
              <a:rPr lang="de-DE" sz="2400" dirty="0"/>
            </a:br>
            <a:r>
              <a:rPr lang="de-DE" sz="2400" dirty="0"/>
              <a:t>	facebook.com/</a:t>
            </a:r>
            <a:r>
              <a:rPr lang="de-DE" sz="2400" dirty="0" err="1"/>
              <a:t>fs.philo</a:t>
            </a:r>
            <a:endParaRPr sz="2400" dirty="0"/>
          </a:p>
        </p:txBody>
      </p:sp>
      <p:pic>
        <p:nvPicPr>
          <p:cNvPr id="262" name="Google Shape;262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225" y="4944275"/>
            <a:ext cx="428625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988" y="5344325"/>
            <a:ext cx="457200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9"/>
          <p:cNvPicPr preferRelativeResize="0"/>
          <p:nvPr/>
        </p:nvPicPr>
        <p:blipFill rotWithShape="1">
          <a:blip r:embed="rId7">
            <a:alphaModFix/>
          </a:blip>
          <a:srcRect l="17445" t="20549" r="8348" b="9480"/>
          <a:stretch/>
        </p:blipFill>
        <p:spPr>
          <a:xfrm>
            <a:off x="523838" y="5629000"/>
            <a:ext cx="333384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9"/>
          <p:cNvPicPr preferRelativeResize="0"/>
          <p:nvPr/>
        </p:nvPicPr>
        <p:blipFill rotWithShape="1">
          <a:blip r:embed="rId8">
            <a:alphaModFix/>
          </a:blip>
          <a:srcRect l="12506" t="17034" r="14866" b="13913"/>
          <a:stretch/>
        </p:blipFill>
        <p:spPr>
          <a:xfrm>
            <a:off x="4492625" y="1417650"/>
            <a:ext cx="4572000" cy="28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4200" b="1"/>
              <a:t>Modulbereich A - Pflichtbereich (II)</a:t>
            </a:r>
            <a:endParaRPr sz="4200" b="1"/>
          </a:p>
        </p:txBody>
      </p:sp>
      <p:sp>
        <p:nvSpPr>
          <p:cNvPr id="416" name="Google Shape;416;p57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800" b="1"/>
              <a:t>Text- und Kultursemiotik: Grundlagen und Methodik</a:t>
            </a:r>
            <a:r>
              <a:rPr lang="de-DE" sz="2800"/>
              <a:t> </a:t>
            </a:r>
            <a:r>
              <a:rPr lang="de-DE" sz="2800" b="1"/>
              <a:t>(30 ECTS - PM)</a:t>
            </a:r>
            <a:endParaRPr sz="2800" b="1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de-DE" sz="2800"/>
              <a:t>GK Medialität / Intermedialität</a:t>
            </a:r>
            <a:endParaRPr sz="2800"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de-DE" sz="2800"/>
              <a:t>GK Filmanalyse</a:t>
            </a:r>
            <a:endParaRPr sz="2800"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de-DE" sz="2800"/>
              <a:t>VL Mediengeschichte </a:t>
            </a:r>
            <a:endParaRPr sz="2800"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de-DE" sz="2800"/>
              <a:t>VL Kultursemiotik 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800"/>
              <a:t>→ Insgesamt 70 ECTS </a:t>
            </a:r>
            <a:endParaRPr sz="2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8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29600" cy="45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800" dirty="0"/>
              <a:t>Wahl von </a:t>
            </a:r>
            <a:r>
              <a:rPr lang="de-DE" sz="2800" b="1" dirty="0"/>
              <a:t>zwei </a:t>
            </a:r>
            <a:r>
              <a:rPr lang="de-DE" sz="2800" dirty="0"/>
              <a:t>Modulgruppen je 30 ECTS </a:t>
            </a:r>
            <a:endParaRPr sz="2800" dirty="0"/>
          </a:p>
          <a:p>
            <a:pPr marL="228600" marR="0" lvl="0" indent="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b="1"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800" b="1" dirty="0"/>
              <a:t>Modulgruppen: </a:t>
            </a:r>
            <a:endParaRPr sz="2800" b="1" dirty="0"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de-DE" sz="2800" dirty="0"/>
              <a:t>Ältere Deutsche Literaturwissenschaft</a:t>
            </a:r>
            <a:endParaRPr sz="2800" dirty="0"/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de-DE" sz="2800" dirty="0"/>
              <a:t>Neuere Deutsche Literaturwissenschaft</a:t>
            </a:r>
            <a:endParaRPr sz="2800" dirty="0"/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de-DE" sz="2800" dirty="0"/>
              <a:t>Deutsch als Fremdsprache </a:t>
            </a:r>
            <a:endParaRPr sz="2800" dirty="0"/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de-DE" sz="2800" dirty="0"/>
              <a:t>Medienlinguistik </a:t>
            </a:r>
            <a:endParaRPr sz="2800" dirty="0"/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de-DE" sz="2800" dirty="0"/>
              <a:t>Text- und Kultursemiotik: Anwendungsfelder</a:t>
            </a:r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de-DE" sz="2800" dirty="0"/>
              <a:t>Deutsche Sprachwissenschaft: Interdisziplinäre Zugänge </a:t>
            </a:r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de-DE" sz="2800" dirty="0"/>
              <a:t>Digital </a:t>
            </a:r>
            <a:r>
              <a:rPr lang="de-DE" sz="2800" dirty="0" err="1"/>
              <a:t>Humanities</a:t>
            </a:r>
            <a:endParaRPr lang="de-DE" sz="2800" dirty="0"/>
          </a:p>
          <a:p>
            <a:pPr marL="50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de-DE" sz="2800" dirty="0"/>
              <a:t> </a:t>
            </a:r>
            <a:endParaRPr sz="2800" dirty="0"/>
          </a:p>
        </p:txBody>
      </p:sp>
      <p:sp>
        <p:nvSpPr>
          <p:cNvPr id="422" name="Google Shape;422;p58"/>
          <p:cNvSpPr txBox="1">
            <a:spLocks noGrp="1"/>
          </p:cNvSpPr>
          <p:nvPr>
            <p:ph type="title"/>
          </p:nvPr>
        </p:nvSpPr>
        <p:spPr>
          <a:xfrm>
            <a:off x="180475" y="274650"/>
            <a:ext cx="8506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sz="3600" b="1"/>
              <a:t>Modulbereich B - Wahlpflichtmodul (I)</a:t>
            </a:r>
            <a:endParaRPr sz="36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>
            <a:spLocks noGrp="1"/>
          </p:cNvSpPr>
          <p:nvPr>
            <p:ph type="body" idx="1"/>
          </p:nvPr>
        </p:nvSpPr>
        <p:spPr>
          <a:xfrm>
            <a:off x="457200" y="116595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de-DE" dirty="0">
                <a:solidFill>
                  <a:schemeClr val="tx1"/>
                </a:solidFill>
              </a:rPr>
              <a:t>„Kulturräume“:</a:t>
            </a:r>
          </a:p>
          <a:p>
            <a:pPr marL="565150" lvl="0" indent="-514350" algn="l" rtl="0">
              <a:spcBef>
                <a:spcPts val="0"/>
              </a:spcBef>
              <a:spcAft>
                <a:spcPts val="0"/>
              </a:spcAft>
              <a:buSzPts val="2800"/>
              <a:buFont typeface="+mj-lt"/>
              <a:buAutoNum type="arabicPeriod" startAt="8"/>
            </a:pPr>
            <a:r>
              <a:rPr lang="de-DE" dirty="0"/>
              <a:t>Englische und amerikanische Literatur</a:t>
            </a:r>
          </a:p>
          <a:p>
            <a:pPr marL="565150" lvl="0" indent="-514350" algn="l" rtl="0">
              <a:spcBef>
                <a:spcPts val="0"/>
              </a:spcBef>
              <a:spcAft>
                <a:spcPts val="0"/>
              </a:spcAft>
              <a:buSzPts val="2800"/>
              <a:buFont typeface="+mj-lt"/>
              <a:buAutoNum type="arabicPeriod" startAt="8"/>
            </a:pPr>
            <a:r>
              <a:rPr lang="de-DE" dirty="0"/>
              <a:t>Englische Sprachwissenschaft</a:t>
            </a:r>
          </a:p>
          <a:p>
            <a:pPr marL="565150" lvl="0" indent="-514350" algn="l" rtl="0">
              <a:spcBef>
                <a:spcPts val="0"/>
              </a:spcBef>
              <a:spcAft>
                <a:spcPts val="0"/>
              </a:spcAft>
              <a:buSzPts val="2800"/>
              <a:buFont typeface="+mj-lt"/>
              <a:buAutoNum type="arabicPeriod" startAt="8"/>
            </a:pPr>
            <a:r>
              <a:rPr lang="de-DE" dirty="0"/>
              <a:t>Französische Literatur und Kultur </a:t>
            </a:r>
            <a:endParaRPr dirty="0"/>
          </a:p>
          <a:p>
            <a:pPr marL="565150" lvl="0" indent="-514350" algn="l" rtl="0">
              <a:spcBef>
                <a:spcPts val="0"/>
              </a:spcBef>
              <a:spcAft>
                <a:spcPts val="0"/>
              </a:spcAft>
              <a:buSzPts val="2800"/>
              <a:buFont typeface="+mj-lt"/>
              <a:buAutoNum type="arabicPeriod" startAt="8"/>
            </a:pPr>
            <a:r>
              <a:rPr lang="de-DE" dirty="0"/>
              <a:t>Französische Sprachwissenschaft</a:t>
            </a:r>
            <a:endParaRPr dirty="0"/>
          </a:p>
          <a:p>
            <a:pPr marL="565150" lvl="0" indent="-514350" algn="l" rtl="0">
              <a:spcBef>
                <a:spcPts val="0"/>
              </a:spcBef>
              <a:spcAft>
                <a:spcPts val="0"/>
              </a:spcAft>
              <a:buSzPts val="2800"/>
              <a:buFont typeface="+mj-lt"/>
              <a:buAutoNum type="arabicPeriod" startAt="8"/>
            </a:pPr>
            <a:r>
              <a:rPr lang="de-DE" dirty="0"/>
              <a:t>Spanische und lateinamerikanische Literatur und Kultur </a:t>
            </a:r>
            <a:endParaRPr dirty="0"/>
          </a:p>
          <a:p>
            <a:pPr marL="565150" lvl="0" indent="-514350" algn="l" rtl="0">
              <a:spcBef>
                <a:spcPts val="0"/>
              </a:spcBef>
              <a:spcAft>
                <a:spcPts val="0"/>
              </a:spcAft>
              <a:buSzPts val="2800"/>
              <a:buFont typeface="+mj-lt"/>
              <a:buAutoNum type="arabicPeriod" startAt="8"/>
            </a:pPr>
            <a:r>
              <a:rPr lang="de-DE" dirty="0"/>
              <a:t>Spanische Sprachwissenschaft</a:t>
            </a:r>
          </a:p>
          <a:p>
            <a:pPr marL="565150" lvl="0" indent="-514350" algn="l" rtl="0">
              <a:spcBef>
                <a:spcPts val="0"/>
              </a:spcBef>
              <a:spcAft>
                <a:spcPts val="0"/>
              </a:spcAft>
              <a:buSzPts val="2800"/>
              <a:buFont typeface="+mj-lt"/>
              <a:buAutoNum type="arabicPeriod" startAt="8"/>
            </a:pPr>
            <a:r>
              <a:rPr lang="de-DE" dirty="0"/>
              <a:t>Slavische Literaturen und Kulturen</a:t>
            </a:r>
          </a:p>
          <a:p>
            <a:pPr marL="565150" lvl="0" indent="-514350" algn="l" rtl="0">
              <a:spcBef>
                <a:spcPts val="0"/>
              </a:spcBef>
              <a:spcAft>
                <a:spcPts val="0"/>
              </a:spcAft>
              <a:buSzPts val="2800"/>
              <a:buFont typeface="+mj-lt"/>
              <a:buAutoNum type="arabicPeriod" startAt="8"/>
            </a:pPr>
            <a:r>
              <a:rPr lang="de-DE" dirty="0"/>
              <a:t>Tschechische Sprachwissenschaft </a:t>
            </a:r>
            <a:r>
              <a:rPr lang="de-DE" dirty="0">
                <a:sym typeface="Wingdings" panose="05000000000000000000" pitchFamily="2" charset="2"/>
              </a:rPr>
              <a:t> Fächerwahl unbedingt mit Frau Will besprechen</a:t>
            </a:r>
            <a:endParaRPr dirty="0"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8" name="Google Shape;428;p59"/>
          <p:cNvSpPr txBox="1">
            <a:spLocks noGrp="1"/>
          </p:cNvSpPr>
          <p:nvPr>
            <p:ph type="title"/>
          </p:nvPr>
        </p:nvSpPr>
        <p:spPr>
          <a:xfrm>
            <a:off x="172625" y="274650"/>
            <a:ext cx="8514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3600" b="1"/>
              <a:t>Modulbereich B - Wahlpflichtmodul (II)</a:t>
            </a:r>
            <a:endParaRPr sz="36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0"/>
          <p:cNvSpPr txBox="1">
            <a:spLocks noGrp="1"/>
          </p:cNvSpPr>
          <p:nvPr>
            <p:ph type="title"/>
          </p:nvPr>
        </p:nvSpPr>
        <p:spPr>
          <a:xfrm>
            <a:off x="204025" y="274650"/>
            <a:ext cx="869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3600" b="1"/>
              <a:t>Modulbereich B - Wahlpflichtmodul (III)</a:t>
            </a:r>
            <a:endParaRPr sz="3600" b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600" b="1"/>
          </a:p>
        </p:txBody>
      </p:sp>
      <p:sp>
        <p:nvSpPr>
          <p:cNvPr id="434" name="Google Shape;434;p60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800" dirty="0"/>
              <a:t>→ VL, Ü, WÜ, SE, GK und/oder HS </a:t>
            </a: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800" dirty="0"/>
              <a:t>→ Insgesamt 60 ECTS </a:t>
            </a:r>
            <a:endParaRPr sz="2800" dirty="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800" dirty="0"/>
              <a:t>→ alle Module sind Prüfungsmodule </a:t>
            </a:r>
            <a:endParaRPr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sz="3600" b="1"/>
              <a:t>Modulbereich C - Fremdsprachen und Praxis (I)</a:t>
            </a:r>
            <a:endParaRPr sz="3600"/>
          </a:p>
        </p:txBody>
      </p:sp>
      <p:sp>
        <p:nvSpPr>
          <p:cNvPr id="440" name="Google Shape;440;p61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3000" b="1" dirty="0"/>
              <a:t>Fremdsprachen </a:t>
            </a:r>
            <a:endParaRPr sz="3000" b="1" dirty="0"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800" u="sng" dirty="0"/>
              <a:t>zwei Module</a:t>
            </a:r>
            <a:r>
              <a:rPr lang="de-DE" sz="2800" dirty="0"/>
              <a:t> </a:t>
            </a:r>
            <a:endParaRPr sz="2800" dirty="0"/>
          </a:p>
          <a:p>
            <a:pPr lvl="0" indent="-406400">
              <a:spcBef>
                <a:spcPts val="1000"/>
              </a:spcBef>
              <a:buSzPts val="2800"/>
            </a:pPr>
            <a:r>
              <a:rPr lang="de-DE" sz="2800" dirty="0"/>
              <a:t>eine Fremdsprache über vier Semester </a:t>
            </a:r>
            <a:r>
              <a:rPr lang="de-DE" sz="2800" b="1" dirty="0"/>
              <a:t>ODER </a:t>
            </a:r>
          </a:p>
          <a:p>
            <a:pPr lvl="0" indent="0">
              <a:spcBef>
                <a:spcPts val="1000"/>
              </a:spcBef>
              <a:buNone/>
            </a:pPr>
            <a:r>
              <a:rPr lang="de-DE" sz="2800" dirty="0"/>
              <a:t>zwei Fremdsprachen über je zwei Semester </a:t>
            </a:r>
          </a:p>
          <a:p>
            <a:pPr lvl="0" indent="0">
              <a:spcBef>
                <a:spcPts val="1000"/>
              </a:spcBef>
              <a:buNone/>
            </a:pPr>
            <a:r>
              <a:rPr lang="de-DE" sz="2800" dirty="0"/>
              <a:t>→ 2 x 10 ECTS (10 ECTS entsprechen einem Modul)</a:t>
            </a:r>
          </a:p>
          <a:p>
            <a:pPr lvl="0" indent="-406400">
              <a:spcBef>
                <a:spcPts val="1000"/>
              </a:spcBef>
              <a:buSzPts val="2800"/>
            </a:pPr>
            <a:r>
              <a:rPr lang="de-DE" sz="2800" dirty="0"/>
              <a:t>Fachsprache Kulturwissenschaft </a:t>
            </a:r>
          </a:p>
          <a:p>
            <a:pPr lvl="0" indent="-406400">
              <a:spcBef>
                <a:spcPts val="0"/>
              </a:spcBef>
              <a:buSzPts val="2800"/>
            </a:pPr>
            <a:r>
              <a:rPr lang="de-DE" sz="2800" dirty="0"/>
              <a:t>Englisch erst ab der Aufbaustufe anrechenbar</a:t>
            </a:r>
          </a:p>
          <a:p>
            <a:pPr lvl="0" indent="-406400">
              <a:spcBef>
                <a:spcPts val="0"/>
              </a:spcBef>
              <a:buSzPts val="2800"/>
            </a:pPr>
            <a:r>
              <a:rPr lang="de-DE" sz="2800" dirty="0"/>
              <a:t>ein Modul ist Prüfungsmodul</a:t>
            </a:r>
          </a:p>
          <a:p>
            <a:pPr marL="0" lvl="0" indent="0">
              <a:spcBef>
                <a:spcPts val="1000"/>
              </a:spcBef>
              <a:buNone/>
            </a:pPr>
            <a:r>
              <a:rPr lang="de-DE" sz="2800" b="1" dirty="0">
                <a:solidFill>
                  <a:srgbClr val="FF0000"/>
                </a:solidFill>
              </a:rPr>
              <a:t>→ Einstufungstest (15.-17. April)!</a:t>
            </a:r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3600" b="1"/>
              <a:t>Modulbereich C - Fremdsprachen und Praxis (II)</a:t>
            </a:r>
            <a:endParaRPr b="1"/>
          </a:p>
        </p:txBody>
      </p:sp>
      <p:sp>
        <p:nvSpPr>
          <p:cNvPr id="446" name="Google Shape;446;p62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3000" b="1" dirty="0"/>
              <a:t>Praxis </a:t>
            </a:r>
            <a:endParaRPr sz="3000" b="1" dirty="0"/>
          </a:p>
          <a:p>
            <a: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de-DE" sz="3000" dirty="0"/>
              <a:t>Praktikum oder Praktika: mind. drei Monate </a:t>
            </a:r>
            <a:endParaRPr sz="3000" dirty="0"/>
          </a:p>
          <a:p>
            <a:pPr marL="457200" marR="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 dirty="0"/>
              <a:t>im In- oder Ausland </a:t>
            </a:r>
            <a:endParaRPr sz="3000" dirty="0"/>
          </a:p>
          <a:p>
            <a:pPr marL="457200" marR="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 dirty="0"/>
              <a:t>Praktikumsbericht </a:t>
            </a:r>
            <a:endParaRPr sz="3000" dirty="0"/>
          </a:p>
          <a:p>
            <a:pPr marL="457200" marR="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 dirty="0"/>
              <a:t>15 ECTS </a:t>
            </a:r>
          </a:p>
          <a:p>
            <a:pPr marL="457200" marR="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de-DE" sz="3000" dirty="0">
                <a:solidFill>
                  <a:schemeClr val="tx1"/>
                </a:solidFill>
              </a:rPr>
              <a:t>Praktikumsbeauftragte: </a:t>
            </a:r>
            <a:r>
              <a:rPr lang="de-DE" sz="3000" dirty="0" err="1">
                <a:solidFill>
                  <a:schemeClr val="tx1"/>
                </a:solidFill>
              </a:rPr>
              <a:t>Studiengangskoordinatorin</a:t>
            </a:r>
            <a:r>
              <a:rPr lang="de-DE" sz="3000" dirty="0">
                <a:solidFill>
                  <a:schemeClr val="tx1"/>
                </a:solidFill>
              </a:rPr>
              <a:t> Dorothea Will </a:t>
            </a:r>
            <a:endParaRPr sz="30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000"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3000" dirty="0"/>
              <a:t>→ Insgesamt 35 ECTS </a:t>
            </a:r>
            <a:endParaRPr sz="3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3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de-DE" sz="2800" dirty="0">
                <a:solidFill>
                  <a:schemeClr val="tx1"/>
                </a:solidFill>
              </a:rPr>
              <a:t>Im den Fächern von Modulbereich A (Pflichtbereich) </a:t>
            </a:r>
            <a:endParaRPr sz="2800" dirty="0">
              <a:solidFill>
                <a:schemeClr val="tx1"/>
              </a:solidFill>
            </a:endParaRPr>
          </a:p>
          <a:p>
            <a:pPr marL="22860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de-DE" sz="2800" b="1" dirty="0">
                <a:solidFill>
                  <a:schemeClr val="tx1"/>
                </a:solidFill>
              </a:rPr>
              <a:t>oder </a:t>
            </a:r>
            <a:r>
              <a:rPr lang="de-DE" sz="2800" dirty="0">
                <a:solidFill>
                  <a:schemeClr val="tx1"/>
                </a:solidFill>
              </a:rPr>
              <a:t>B</a:t>
            </a:r>
            <a:r>
              <a:rPr lang="de-DE" sz="2800" b="1" dirty="0">
                <a:solidFill>
                  <a:schemeClr val="tx1"/>
                </a:solidFill>
              </a:rPr>
              <a:t> </a:t>
            </a:r>
            <a:r>
              <a:rPr lang="de-DE" sz="2800" dirty="0">
                <a:solidFill>
                  <a:schemeClr val="tx1"/>
                </a:solidFill>
              </a:rPr>
              <a:t>(Wahlpflichtbereich)</a:t>
            </a:r>
            <a:endParaRPr sz="2800" dirty="0">
              <a:solidFill>
                <a:schemeClr val="tx1"/>
              </a:solidFill>
            </a:endParaRPr>
          </a:p>
          <a:p>
            <a:pPr marL="22860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800" dirty="0"/>
          </a:p>
          <a:p>
            <a:pPr marL="22860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de-DE" sz="2800" dirty="0"/>
              <a:t>→ Umfang: ca. 50 Seiten </a:t>
            </a:r>
            <a:endParaRPr sz="2800" dirty="0"/>
          </a:p>
          <a:p>
            <a:pPr marL="22860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de-DE" sz="2800" dirty="0"/>
              <a:t>→ Bearbeitungszeitraum: 12 Wochen ab Anmeldung</a:t>
            </a:r>
            <a:endParaRPr sz="2800" dirty="0"/>
          </a:p>
          <a:p>
            <a:pPr marL="22860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de-DE" sz="2800" dirty="0"/>
              <a:t>→ 15 ECTS </a:t>
            </a:r>
            <a:endParaRPr sz="2800" dirty="0"/>
          </a:p>
        </p:txBody>
      </p:sp>
      <p:sp>
        <p:nvSpPr>
          <p:cNvPr id="452" name="Google Shape;452;p63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840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sz="4200" b="1"/>
              <a:t>Bachelorarbeit</a:t>
            </a:r>
            <a:endParaRPr sz="4200"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b="1"/>
              <a:t>Wie erstelle ich meinen Stundenplan?</a:t>
            </a:r>
            <a:endParaRPr b="1"/>
          </a:p>
        </p:txBody>
      </p:sp>
      <p:sp>
        <p:nvSpPr>
          <p:cNvPr id="458" name="Google Shape;458;p64"/>
          <p:cNvSpPr txBox="1">
            <a:spLocks noGrp="1"/>
          </p:cNvSpPr>
          <p:nvPr>
            <p:ph type="body" idx="1"/>
          </p:nvPr>
        </p:nvSpPr>
        <p:spPr>
          <a:xfrm>
            <a:off x="457200" y="1912575"/>
            <a:ext cx="8229600" cy="30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de-DE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Stud.IP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Vorlesungsverzeichnis, Terminplaner, Materialien, Kontakt mit Dozierenden </a:t>
            </a:r>
            <a:r>
              <a:rPr lang="de-DE" sz="2400" dirty="0"/>
              <a:t>und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Kommilitonen</a:t>
            </a: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de-DE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HISQIS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Prüfungsanmeldung und –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verwaltung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8BDED-48E7-4ED1-B0D6-A2359829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Studienverlaufsplan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57D2BA-2152-4329-8FF5-E93393844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 descr="Studienplan_B.A._SpuTe_2018.pdf - Adobe Acrobat Reader DC">
            <a:extLst>
              <a:ext uri="{FF2B5EF4-FFF2-40B4-BE49-F238E27FC236}">
                <a16:creationId xmlns:a16="http://schemas.microsoft.com/office/drawing/2014/main" id="{ABE83917-A19B-4F90-B5CB-3A587D153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07" r="12462"/>
          <a:stretch/>
        </p:blipFill>
        <p:spPr>
          <a:xfrm>
            <a:off x="562707" y="274638"/>
            <a:ext cx="8018585" cy="599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11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0FC41B-28DC-491A-8950-CD7D4828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800" b="1" dirty="0"/>
              <a:t>Hilfe – was soll ich wählen? </a:t>
            </a:r>
            <a:endParaRPr lang="de-DE" sz="3800" b="1" i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71C351-9AB1-47AA-802F-2B4657C7F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52025"/>
            <a:ext cx="8229600" cy="4974342"/>
          </a:xfrm>
        </p:spPr>
        <p:txBody>
          <a:bodyPr/>
          <a:lstStyle/>
          <a:p>
            <a:pPr marL="25400" indent="0">
              <a:buNone/>
            </a:pPr>
            <a:r>
              <a:rPr lang="de-DE" sz="2800" b="1" dirty="0"/>
              <a:t>Modulbereich A – Pflichtbereich:</a:t>
            </a:r>
          </a:p>
          <a:p>
            <a:pPr marL="25400" indent="0">
              <a:buNone/>
            </a:pPr>
            <a:endParaRPr lang="de-DE" sz="500" b="1" dirty="0"/>
          </a:p>
          <a:p>
            <a:pPr marL="25400" indent="0">
              <a:buNone/>
            </a:pPr>
            <a:r>
              <a:rPr lang="de-DE" sz="2400" b="1" dirty="0"/>
              <a:t>Fächerübergreifender Pflichtbereich:</a:t>
            </a:r>
          </a:p>
          <a:p>
            <a:r>
              <a:rPr lang="de-DE" sz="2400" dirty="0"/>
              <a:t>VL Mediensemiotik (45640)</a:t>
            </a:r>
          </a:p>
          <a:p>
            <a:r>
              <a:rPr lang="de-DE" sz="2400" dirty="0"/>
              <a:t>WÜ </a:t>
            </a:r>
            <a:r>
              <a:rPr lang="de-DE" sz="2400" dirty="0" err="1"/>
              <a:t>Wissenschaftspropädeutikum</a:t>
            </a:r>
            <a:r>
              <a:rPr lang="de-DE" sz="2400" dirty="0"/>
              <a:t> (45680)</a:t>
            </a:r>
          </a:p>
          <a:p>
            <a:pPr marL="25400" indent="0">
              <a:buNone/>
            </a:pPr>
            <a:endParaRPr lang="de-DE" sz="400" dirty="0"/>
          </a:p>
          <a:p>
            <a:pPr marL="25400" indent="0">
              <a:buNone/>
            </a:pPr>
            <a:r>
              <a:rPr lang="de-DE" sz="2400" b="1" dirty="0"/>
              <a:t>Deutsche Sprachwissenschaft: </a:t>
            </a:r>
          </a:p>
          <a:p>
            <a:r>
              <a:rPr lang="de-DE" sz="2400" dirty="0"/>
              <a:t>GK I: Einführung in die deutsche Sprachwissenschaft: Gegenwartssprache (46030) </a:t>
            </a:r>
            <a:r>
              <a:rPr lang="de-DE" sz="2400" dirty="0">
                <a:sym typeface="Wingdings" panose="05000000000000000000" pitchFamily="2" charset="2"/>
              </a:rPr>
              <a:t>( GK II erst im WS und auch dann erst Prüfung)</a:t>
            </a:r>
          </a:p>
          <a:p>
            <a:pPr marL="25400" indent="0">
              <a:buNone/>
            </a:pPr>
            <a:endParaRPr lang="de-DE" sz="400" dirty="0">
              <a:sym typeface="Wingdings" panose="05000000000000000000" pitchFamily="2" charset="2"/>
            </a:endParaRPr>
          </a:p>
          <a:p>
            <a:pPr marL="25400" indent="0">
              <a:buNone/>
            </a:pPr>
            <a:r>
              <a:rPr lang="de-DE" sz="2400" b="1" dirty="0">
                <a:sym typeface="Wingdings" panose="05000000000000000000" pitchFamily="2" charset="2"/>
              </a:rPr>
              <a:t>Text- und Kultursemiotik:</a:t>
            </a:r>
          </a:p>
          <a:p>
            <a:r>
              <a:rPr lang="de-DE" sz="2400" dirty="0">
                <a:sym typeface="Wingdings" panose="05000000000000000000" pitchFamily="2" charset="2"/>
              </a:rPr>
              <a:t>VL Mediengeschichte (45660)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570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Hochschulgruppen und Engagement</a:t>
            </a:r>
            <a:r>
              <a:rPr lang="de-DE" sz="1050" b="1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 b="1"/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6040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sz="2400"/>
              <a:t>vielfältiges Angebot: Kultur, Politik, Musik, Sport uvm.</a:t>
            </a:r>
            <a:endParaRPr sz="2400"/>
          </a:p>
        </p:txBody>
      </p:sp>
      <p:pic>
        <p:nvPicPr>
          <p:cNvPr id="273" name="Google Shape;273;p40"/>
          <p:cNvPicPr preferRelativeResize="0"/>
          <p:nvPr/>
        </p:nvPicPr>
        <p:blipFill rotWithShape="1">
          <a:blip r:embed="rId3">
            <a:alphaModFix/>
          </a:blip>
          <a:srcRect b="5231"/>
          <a:stretch/>
        </p:blipFill>
        <p:spPr>
          <a:xfrm>
            <a:off x="2709663" y="2400350"/>
            <a:ext cx="3724675" cy="34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89E464-B596-4002-9341-40D9B9C25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79828"/>
            <a:ext cx="8229600" cy="5733997"/>
          </a:xfrm>
        </p:spPr>
        <p:txBody>
          <a:bodyPr/>
          <a:lstStyle/>
          <a:p>
            <a:pPr marL="25400" indent="0">
              <a:buNone/>
            </a:pPr>
            <a:r>
              <a:rPr lang="de-DE" sz="2800" b="1" dirty="0"/>
              <a:t>Wahlpflichtbereich B: </a:t>
            </a:r>
            <a:r>
              <a:rPr lang="de-DE" sz="2800" b="1" dirty="0">
                <a:sym typeface="Wingdings" panose="05000000000000000000" pitchFamily="2" charset="2"/>
              </a:rPr>
              <a:t> etwas komplizierter </a:t>
            </a:r>
          </a:p>
          <a:p>
            <a:pPr marL="25400" indent="0">
              <a:buNone/>
            </a:pPr>
            <a:endParaRPr lang="de-DE" sz="1000" b="1" dirty="0"/>
          </a:p>
          <a:p>
            <a:pPr marL="25400" indent="0">
              <a:buNone/>
            </a:pPr>
            <a:r>
              <a:rPr lang="de-DE" sz="2400" b="1" dirty="0"/>
              <a:t>„Neue“ Fächer bzw. Kulturraum:</a:t>
            </a:r>
            <a:r>
              <a:rPr lang="de-DE" sz="2400" dirty="0"/>
              <a:t> GK und Einführungen belegen</a:t>
            </a:r>
          </a:p>
          <a:p>
            <a:pPr marL="25400" indent="0">
              <a:buNone/>
            </a:pPr>
            <a:r>
              <a:rPr lang="de-DE" sz="2400" dirty="0"/>
              <a:t>Beispiele: </a:t>
            </a:r>
          </a:p>
          <a:p>
            <a:pPr lvl="1"/>
            <a:r>
              <a:rPr lang="de-DE" sz="2000" dirty="0"/>
              <a:t>PS: Einführung in die französische Sprachwissenschaft (47320)</a:t>
            </a:r>
          </a:p>
          <a:p>
            <a:pPr lvl="1"/>
            <a:r>
              <a:rPr lang="de-DE" sz="2000" dirty="0"/>
              <a:t>GK: Einführung in die ästhetische Kommunikation (</a:t>
            </a:r>
            <a:r>
              <a:rPr lang="de-DE" sz="2000" dirty="0" err="1"/>
              <a:t>ibero</a:t>
            </a:r>
            <a:r>
              <a:rPr lang="de-DE" sz="2000" dirty="0"/>
              <a:t>) (47090)</a:t>
            </a:r>
          </a:p>
          <a:p>
            <a:pPr lvl="1"/>
            <a:r>
              <a:rPr lang="de-DE" sz="2000" dirty="0"/>
              <a:t>GK: </a:t>
            </a:r>
            <a:r>
              <a:rPr lang="de-DE" sz="2000" dirty="0" err="1"/>
              <a:t>Introduction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English and American </a:t>
            </a:r>
            <a:r>
              <a:rPr lang="de-DE" sz="2000" dirty="0" err="1"/>
              <a:t>Literary</a:t>
            </a:r>
            <a:r>
              <a:rPr lang="de-DE" sz="2000" dirty="0"/>
              <a:t> Studies (46520)</a:t>
            </a:r>
          </a:p>
          <a:p>
            <a:pPr marL="25400" indent="0">
              <a:buNone/>
            </a:pPr>
            <a:endParaRPr lang="de-DE" sz="500" dirty="0"/>
          </a:p>
          <a:p>
            <a:pPr marL="25400" indent="0">
              <a:buNone/>
            </a:pPr>
            <a:r>
              <a:rPr lang="de-DE" sz="2400" dirty="0"/>
              <a:t>Fächer aus </a:t>
            </a:r>
            <a:r>
              <a:rPr lang="de-DE" sz="2400" b="1" dirty="0"/>
              <a:t>Modulgruppe A</a:t>
            </a:r>
            <a:r>
              <a:rPr lang="de-DE" sz="2400" dirty="0"/>
              <a:t> (Bsp.: Dt. </a:t>
            </a:r>
            <a:r>
              <a:rPr lang="de-DE" sz="2400" dirty="0" err="1"/>
              <a:t>SpraWi</a:t>
            </a:r>
            <a:r>
              <a:rPr lang="de-DE" sz="2400" dirty="0"/>
              <a:t>, Medienlinguistik, </a:t>
            </a:r>
            <a:r>
              <a:rPr lang="de-DE" sz="2400" dirty="0" err="1"/>
              <a:t>TuK</a:t>
            </a:r>
            <a:r>
              <a:rPr lang="de-DE" sz="2400" dirty="0"/>
              <a:t>), dann noch keine Wahl in B möglich, da Vorkenntnisse aus A benötigt.</a:t>
            </a:r>
            <a:endParaRPr lang="de-DE" sz="2000" dirty="0"/>
          </a:p>
          <a:p>
            <a:pPr marL="25400" indent="0">
              <a:buNone/>
            </a:pP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i="1" dirty="0">
                <a:sym typeface="Wingdings" panose="05000000000000000000" pitchFamily="2" charset="2"/>
              </a:rPr>
              <a:t>Empfehlung</a:t>
            </a:r>
            <a:r>
              <a:rPr lang="de-DE" sz="2000" dirty="0">
                <a:sym typeface="Wingdings" panose="05000000000000000000" pitchFamily="2" charset="2"/>
              </a:rPr>
              <a:t>: Den ersten Teil von Vorlesungen von Kombimodulen hören. Diese werden dann später mit dem zweiten Teil in einer Kombiprüfung mündlich geprüft (Bsp.: Eine VL aus dem Bereich </a:t>
            </a:r>
            <a:r>
              <a:rPr lang="de-DE" sz="2000" dirty="0"/>
              <a:t>A: 780632 | V Sprachgeschichte/Sprachsystem und V Gegenwartssprache)</a:t>
            </a:r>
          </a:p>
        </p:txBody>
      </p:sp>
    </p:spTree>
    <p:extLst>
      <p:ext uri="{BB962C8B-B14F-4D97-AF65-F5344CB8AC3E}">
        <p14:creationId xmlns:p14="http://schemas.microsoft.com/office/powerpoint/2010/main" val="360274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6B90F7-4A5C-44B8-ABC0-59851B470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36098"/>
            <a:ext cx="8229600" cy="5677727"/>
          </a:xfrm>
        </p:spPr>
        <p:txBody>
          <a:bodyPr/>
          <a:lstStyle/>
          <a:p>
            <a:pPr marL="25400" indent="0">
              <a:buNone/>
            </a:pPr>
            <a:r>
              <a:rPr lang="de-DE" sz="2800" b="1" dirty="0"/>
              <a:t>Modulbereich C – Fremdsprachen </a:t>
            </a:r>
          </a:p>
          <a:p>
            <a:pPr marL="25400" indent="0">
              <a:buNone/>
            </a:pPr>
            <a:endParaRPr lang="de-DE" sz="1000" b="1" dirty="0"/>
          </a:p>
          <a:p>
            <a:pPr marL="25400" indent="0">
              <a:buNone/>
            </a:pPr>
            <a:r>
              <a:rPr lang="de-DE" sz="2400" dirty="0"/>
              <a:t>Beginn mit mindestens einer Sprache (</a:t>
            </a:r>
            <a:r>
              <a:rPr lang="de-DE" sz="2400" dirty="0">
                <a:sym typeface="Wingdings" panose="05000000000000000000" pitchFamily="2" charset="2"/>
              </a:rPr>
              <a:t> Einstufungstest!)</a:t>
            </a:r>
          </a:p>
          <a:p>
            <a:pPr marL="25400" indent="0">
              <a:buNone/>
            </a:pPr>
            <a:r>
              <a:rPr lang="de-DE" sz="2400" u="sng" dirty="0">
                <a:sym typeface="Wingdings" panose="05000000000000000000" pitchFamily="2" charset="2"/>
              </a:rPr>
              <a:t>Sprachkurse auf </a:t>
            </a:r>
            <a:r>
              <a:rPr lang="de-DE" sz="2400" u="sng" dirty="0" err="1">
                <a:sym typeface="Wingdings" panose="05000000000000000000" pitchFamily="2" charset="2"/>
              </a:rPr>
              <a:t>Stud.IP</a:t>
            </a:r>
            <a:r>
              <a:rPr lang="de-DE" sz="2400" u="sng" dirty="0">
                <a:sym typeface="Wingdings" panose="05000000000000000000" pitchFamily="2" charset="2"/>
              </a:rPr>
              <a:t>: </a:t>
            </a:r>
          </a:p>
          <a:p>
            <a:pPr marL="25400" indent="0">
              <a:buNone/>
            </a:pPr>
            <a:endParaRPr lang="de-DE" sz="2400" dirty="0"/>
          </a:p>
        </p:txBody>
      </p:sp>
      <p:pic>
        <p:nvPicPr>
          <p:cNvPr id="5" name="Grafik 4" descr="Suche nach Veranstaltungen - Universität Passau - Google Chrome">
            <a:extLst>
              <a:ext uri="{FF2B5EF4-FFF2-40B4-BE49-F238E27FC236}">
                <a16:creationId xmlns:a16="http://schemas.microsoft.com/office/drawing/2014/main" id="{4A69343A-D7B8-4AFA-A09B-D63747C12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" t="10350" r="5000" b="7063"/>
          <a:stretch/>
        </p:blipFill>
        <p:spPr>
          <a:xfrm>
            <a:off x="365760" y="2173366"/>
            <a:ext cx="8412480" cy="399541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FAF551F-E72A-49B0-8DA4-2FB3E5A6FA45}"/>
              </a:ext>
            </a:extLst>
          </p:cNvPr>
          <p:cNvSpPr/>
          <p:nvPr/>
        </p:nvSpPr>
        <p:spPr>
          <a:xfrm>
            <a:off x="2236763" y="3981157"/>
            <a:ext cx="3179299" cy="3798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5810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Calibri"/>
              <a:buNone/>
            </a:pPr>
            <a:r>
              <a:rPr lang="de-DE"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Richtlinien zur Stundenplanerstellung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99" name="Google Shape;499;p70"/>
          <p:cNvSpPr txBox="1">
            <a:spLocks noGrp="1"/>
          </p:cNvSpPr>
          <p:nvPr>
            <p:ph type="body" idx="1"/>
          </p:nvPr>
        </p:nvSpPr>
        <p:spPr>
          <a:xfrm>
            <a:off x="457200" y="19687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</a:pPr>
            <a:r>
              <a:rPr lang="de-DE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Richtwert 30 ECTS pro Semester</a:t>
            </a:r>
            <a:endParaRPr sz="2500" dirty="0">
              <a:solidFill>
                <a:srgbClr val="000000"/>
              </a:solidFill>
            </a:endParaRPr>
          </a:p>
          <a:p>
            <a:pPr marL="457200" marR="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</a:pPr>
            <a:r>
              <a:rPr lang="de-DE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Nicht mehr als 6-7 </a:t>
            </a:r>
            <a:r>
              <a:rPr lang="de-DE" sz="2500" dirty="0">
                <a:solidFill>
                  <a:srgbClr val="000000"/>
                </a:solidFill>
              </a:rPr>
              <a:t>Prüfungsleistungen </a:t>
            </a:r>
            <a:r>
              <a:rPr lang="de-DE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 Semester</a:t>
            </a:r>
            <a:endParaRPr sz="2500" dirty="0">
              <a:solidFill>
                <a:srgbClr val="000000"/>
              </a:solidFill>
            </a:endParaRPr>
          </a:p>
          <a:p>
            <a:pPr marL="457200" marR="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</a:pPr>
            <a:r>
              <a:rPr lang="de-DE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Basismodule vor Prüfungsmodulen</a:t>
            </a:r>
          </a:p>
          <a:p>
            <a:pPr marL="457200" marR="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</a:pPr>
            <a:r>
              <a:rPr lang="de-DE" sz="2500" dirty="0">
                <a:solidFill>
                  <a:srgbClr val="000000"/>
                </a:solidFill>
              </a:rPr>
              <a:t>WÜ, </a:t>
            </a:r>
            <a:r>
              <a:rPr lang="de-DE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GK und VL meist vor PS</a:t>
            </a:r>
            <a:endParaRPr lang="de-DE" sz="2500" dirty="0">
              <a:solidFill>
                <a:srgbClr val="000000"/>
              </a:solidFill>
            </a:endParaRPr>
          </a:p>
          <a:p>
            <a:pPr marL="457200" marR="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</a:pPr>
            <a:r>
              <a:rPr lang="de-DE" sz="2500" dirty="0">
                <a:solidFill>
                  <a:srgbClr val="FF0000"/>
                </a:solidFill>
              </a:rPr>
              <a:t>Achtung: Da im Studiengang sehr viele „Kombi-Module“ beheimatet sind, kann es sein, dass je nach Fächerkombination v.a. im ersten Semester weit weniger ECTS / Prüfungen erreicht werden. Dies gleicht sich dann in den Folgesemestern wieder aus!</a:t>
            </a:r>
            <a:endParaRPr sz="2500" dirty="0">
              <a:solidFill>
                <a:srgbClr val="FF0000"/>
              </a:solidFill>
            </a:endParaRPr>
          </a:p>
        </p:txBody>
      </p:sp>
      <p:pic>
        <p:nvPicPr>
          <p:cNvPr id="500" name="Google Shape;50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5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5" name="Google Shape;46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76599"/>
            <a:ext cx="9143998" cy="45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6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2" name="Google Shape;47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79010"/>
            <a:ext cx="9143998" cy="4499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7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9" name="Google Shape;47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75267"/>
            <a:ext cx="9144001" cy="4507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68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6" name="Google Shape;48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76526"/>
            <a:ext cx="9143998" cy="4504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69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3" name="Google Shape;49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77749"/>
            <a:ext cx="9144001" cy="4502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Ihr seid dran!</a:t>
            </a:r>
            <a:endParaRPr b="1"/>
          </a:p>
        </p:txBody>
      </p:sp>
      <p:sp>
        <p:nvSpPr>
          <p:cNvPr id="506" name="Google Shape;506;p71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de-DE" sz="2400"/>
              <a:t>Stundenplanerstellung: </a:t>
            </a:r>
            <a:r>
              <a:rPr lang="de-DE" sz="2400" b="1"/>
              <a:t>eigenverantwortlich </a:t>
            </a:r>
            <a:r>
              <a:rPr lang="de-DE" sz="2400"/>
              <a:t>!</a:t>
            </a:r>
            <a:endParaRPr sz="2400"/>
          </a:p>
          <a:p>
            <a:pPr marL="4572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de-DE" sz="2400"/>
              <a:t>ZIM-Kurse!</a:t>
            </a:r>
            <a:br>
              <a:rPr lang="de-DE" sz="2400"/>
            </a:b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de-DE" sz="2400"/>
              <a:t>Hilfestellung durch die Fachschaft </a:t>
            </a:r>
            <a:endParaRPr sz="2400"/>
          </a:p>
          <a:p>
            <a:pPr marL="0" lvl="0" indent="4572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sz="2400"/>
              <a:t>bei dringenden und schwierigen Fragen</a:t>
            </a:r>
            <a:br>
              <a:rPr lang="de-DE" sz="2400"/>
            </a:br>
            <a:endParaRPr sz="2400"/>
          </a:p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de-DE" sz="2400"/>
              <a:t>Stundenplancheck am Mittwoch:</a:t>
            </a:r>
            <a:endParaRPr sz="2400"/>
          </a:p>
          <a:p>
            <a:pPr marL="0" lvl="0" indent="4572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sz="2400"/>
              <a:t>10 - 12 Uhr im Raum NK 206</a:t>
            </a:r>
            <a:br>
              <a:rPr lang="de-DE" sz="2400"/>
            </a:b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07" name="Google Shape;507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6950" y="2923425"/>
            <a:ext cx="1609100" cy="173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2"/>
          <p:cNvSpPr txBox="1">
            <a:spLocks noGrp="1"/>
          </p:cNvSpPr>
          <p:nvPr>
            <p:ph type="title"/>
          </p:nvPr>
        </p:nvSpPr>
        <p:spPr>
          <a:xfrm>
            <a:off x="457200" y="558888"/>
            <a:ext cx="82296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Nächste Termine</a:t>
            </a:r>
            <a:endParaRPr b="1"/>
          </a:p>
        </p:txBody>
      </p:sp>
      <p:sp>
        <p:nvSpPr>
          <p:cNvPr id="514" name="Google Shape;514;p72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500"/>
          </a:p>
          <a:p>
            <a:pPr marL="457200" lvl="0" indent="-387350" algn="l" rtl="0">
              <a:spcBef>
                <a:spcPts val="640"/>
              </a:spcBef>
              <a:spcAft>
                <a:spcPts val="0"/>
              </a:spcAft>
              <a:buSzPts val="2500"/>
              <a:buChar char="•"/>
            </a:pPr>
            <a:r>
              <a:rPr lang="de-DE" sz="2500"/>
              <a:t>Heute, 20 Uhr: Kneipentour, Mensavorplatz</a:t>
            </a:r>
            <a:br>
              <a:rPr lang="de-DE" sz="2500"/>
            </a:br>
            <a:endParaRPr sz="2500"/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de-DE" sz="2500"/>
              <a:t>Finde deinen Kulturraum: Dienstag</a:t>
            </a:r>
            <a:br>
              <a:rPr lang="de-DE" sz="2500"/>
            </a:br>
            <a:r>
              <a:rPr lang="de-DE" sz="2500"/>
              <a:t>jeweils 10 und 11 Uhr, Räume im Quietschieheft</a:t>
            </a:r>
            <a:br>
              <a:rPr lang="de-DE" sz="2500"/>
            </a:br>
            <a:endParaRPr sz="2500"/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de-DE" sz="2500"/>
              <a:t>Stundenplancheck: Mittwoch, 10 - 12 Uhr, Raum NK 206</a:t>
            </a:r>
            <a:endParaRPr sz="2500"/>
          </a:p>
        </p:txBody>
      </p:sp>
      <p:pic>
        <p:nvPicPr>
          <p:cNvPr id="515" name="Google Shape;515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974" y="1340674"/>
            <a:ext cx="1948075" cy="194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Überlebenstipps (I)</a:t>
            </a:r>
            <a:endParaRPr b="1"/>
          </a:p>
        </p:txBody>
      </p:sp>
      <p:sp>
        <p:nvSpPr>
          <p:cNvPr id="280" name="Google Shape;280;p41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sz="2400"/>
              <a:t>Eigenverantwortlichkeit!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sz="2400"/>
              <a:t>Achtung bei #fakenews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sz="2400"/>
              <a:t>Anwesenheit in Veranstaltungen = Faktor für Prüfungserfolg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◢"/>
            </a:pPr>
            <a:r>
              <a:rPr lang="de-DE" sz="2400">
                <a:solidFill>
                  <a:srgbClr val="000000"/>
                </a:solidFill>
              </a:rPr>
              <a:t>Wikipedia</a:t>
            </a:r>
            <a:r>
              <a:rPr lang="de-DE" sz="2400">
                <a:solidFill>
                  <a:srgbClr val="000000"/>
                </a:solidFill>
                <a:highlight>
                  <a:srgbClr val="FFFFFF"/>
                </a:highlight>
              </a:rPr>
              <a:t> ≠ Bibliothek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281" name="Google Shape;28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2822" y="5882237"/>
            <a:ext cx="1290454" cy="843922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4" name="Google Shape;524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915816" y="2741269"/>
            <a:ext cx="1773055" cy="314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73" descr="ttps://www.spreadshirt.de/image-server/v1/mp/designs/12745903,width=178,height=178/sprechblase-bubble.p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688872" y="2741269"/>
            <a:ext cx="1695450" cy="16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73"/>
          <p:cNvSpPr txBox="1"/>
          <p:nvPr/>
        </p:nvSpPr>
        <p:spPr>
          <a:xfrm>
            <a:off x="4932000" y="3168000"/>
            <a:ext cx="1308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Noch       Fragen?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4"/>
          <p:cNvSpPr txBox="1">
            <a:spLocks noGrp="1"/>
          </p:cNvSpPr>
          <p:nvPr>
            <p:ph type="title" idx="4294967295"/>
          </p:nvPr>
        </p:nvSpPr>
        <p:spPr>
          <a:xfrm>
            <a:off x="457200" y="692696"/>
            <a:ext cx="4114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de-DE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Noch mehr Fragen?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A4D514-1134-472E-9E18-091A9EA72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691" y="237948"/>
            <a:ext cx="4457994" cy="63059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b="1"/>
              <a:t>Überlebenstipps (II)</a:t>
            </a:r>
            <a:endParaRPr/>
          </a:p>
        </p:txBody>
      </p:sp>
      <p:sp>
        <p:nvSpPr>
          <p:cNvPr id="287" name="Google Shape;287;p42"/>
          <p:cNvSpPr txBox="1">
            <a:spLocks noGrp="1"/>
          </p:cNvSpPr>
          <p:nvPr>
            <p:ph type="body" idx="1"/>
          </p:nvPr>
        </p:nvSpPr>
        <p:spPr>
          <a:xfrm>
            <a:off x="457200" y="1311338"/>
            <a:ext cx="2278800" cy="63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de-DE"/>
              <a:t>Infoschrift</a:t>
            </a:r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2622000" cy="3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3000"/>
          </a:p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/>
              <a:t>Überblick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/>
              <a:t>“rosa Blättchen”</a:t>
            </a:r>
            <a:endParaRPr/>
          </a:p>
        </p:txBody>
      </p:sp>
      <p:sp>
        <p:nvSpPr>
          <p:cNvPr id="289" name="Google Shape;289;p42"/>
          <p:cNvSpPr txBox="1">
            <a:spLocks noGrp="1"/>
          </p:cNvSpPr>
          <p:nvPr>
            <p:ph type="body" idx="3"/>
          </p:nvPr>
        </p:nvSpPr>
        <p:spPr>
          <a:xfrm>
            <a:off x="3332250" y="1311350"/>
            <a:ext cx="2479500" cy="63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de-DE"/>
              <a:t>Modulkatalog</a:t>
            </a:r>
            <a:endParaRPr/>
          </a:p>
        </p:txBody>
      </p:sp>
      <p:sp>
        <p:nvSpPr>
          <p:cNvPr id="290" name="Google Shape;290;p42"/>
          <p:cNvSpPr txBox="1">
            <a:spLocks noGrp="1"/>
          </p:cNvSpPr>
          <p:nvPr>
            <p:ph type="body" idx="4"/>
          </p:nvPr>
        </p:nvSpPr>
        <p:spPr>
          <a:xfrm>
            <a:off x="3241049" y="2174875"/>
            <a:ext cx="3005005" cy="3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dirty="0"/>
              <a:t>Überblick</a:t>
            </a: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dirty="0"/>
              <a:t>genaue </a:t>
            </a:r>
            <a:r>
              <a:rPr lang="de-DE" dirty="0">
                <a:solidFill>
                  <a:schemeClr val="tx1"/>
                </a:solidFill>
              </a:rPr>
              <a:t>Modul-</a:t>
            </a:r>
            <a:br>
              <a:rPr lang="de-DE" dirty="0"/>
            </a:br>
            <a:r>
              <a:rPr lang="de-DE" dirty="0" err="1"/>
              <a:t>beschreibung</a:t>
            </a:r>
            <a:endParaRPr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◢"/>
            </a:pPr>
            <a:r>
              <a:rPr lang="de-DE" dirty="0"/>
              <a:t>Prüfungsformate</a:t>
            </a:r>
            <a:endParaRPr dirty="0"/>
          </a:p>
        </p:txBody>
      </p:sp>
      <p:sp>
        <p:nvSpPr>
          <p:cNvPr id="291" name="Google Shape;291;p42"/>
          <p:cNvSpPr txBox="1">
            <a:spLocks noGrp="1"/>
          </p:cNvSpPr>
          <p:nvPr>
            <p:ph type="body" idx="4"/>
          </p:nvPr>
        </p:nvSpPr>
        <p:spPr>
          <a:xfrm>
            <a:off x="6147300" y="2174875"/>
            <a:ext cx="2622000" cy="3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640"/>
              </a:spcBef>
              <a:spcAft>
                <a:spcPts val="0"/>
              </a:spcAft>
              <a:buSzPts val="2200"/>
              <a:buFont typeface="Calibri"/>
              <a:buChar char="◢"/>
            </a:pPr>
            <a:r>
              <a:rPr lang="de-DE" sz="2200" dirty="0"/>
              <a:t>genaue Veranstaltungs-</a:t>
            </a:r>
            <a:br>
              <a:rPr lang="de-DE" sz="2200" dirty="0"/>
            </a:br>
            <a:r>
              <a:rPr lang="de-DE" sz="2200" dirty="0" err="1"/>
              <a:t>beschreibung</a:t>
            </a:r>
            <a:endParaRPr sz="22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200" dirty="0"/>
          </a:p>
          <a:p>
            <a:pPr marL="457200" lvl="0" indent="-381000" algn="l" rtl="0">
              <a:spcBef>
                <a:spcPts val="56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dirty="0"/>
              <a:t>Rahmen-</a:t>
            </a:r>
            <a:br>
              <a:rPr lang="de-DE" dirty="0"/>
            </a:br>
            <a:r>
              <a:rPr lang="de-DE" dirty="0" err="1"/>
              <a:t>bedingungen</a:t>
            </a:r>
            <a:r>
              <a:rPr lang="de-DE" dirty="0"/>
              <a:t> des Studiengangs</a:t>
            </a:r>
            <a:endParaRPr sz="2200" dirty="0"/>
          </a:p>
        </p:txBody>
      </p:sp>
      <p:sp>
        <p:nvSpPr>
          <p:cNvPr id="292" name="Google Shape;292;p42"/>
          <p:cNvSpPr txBox="1">
            <a:spLocks noGrp="1"/>
          </p:cNvSpPr>
          <p:nvPr>
            <p:ph type="body" idx="3"/>
          </p:nvPr>
        </p:nvSpPr>
        <p:spPr>
          <a:xfrm>
            <a:off x="6145500" y="1417950"/>
            <a:ext cx="2479500" cy="86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de-DE"/>
              <a:t>Studien- und Prüfungsordnung</a:t>
            </a:r>
            <a:endParaRPr/>
          </a:p>
        </p:txBody>
      </p:sp>
      <p:pic>
        <p:nvPicPr>
          <p:cNvPr id="293" name="Google Shape;293;p42"/>
          <p:cNvPicPr preferRelativeResize="0"/>
          <p:nvPr/>
        </p:nvPicPr>
        <p:blipFill rotWithShape="1">
          <a:blip r:embed="rId3">
            <a:alphaModFix/>
          </a:blip>
          <a:srcRect l="-14078" t="2673" r="-25586" b="4155"/>
          <a:stretch/>
        </p:blipFill>
        <p:spPr>
          <a:xfrm>
            <a:off x="-393937" y="1834675"/>
            <a:ext cx="4324274" cy="274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2"/>
          <p:cNvPicPr preferRelativeResize="0"/>
          <p:nvPr/>
        </p:nvPicPr>
        <p:blipFill rotWithShape="1">
          <a:blip r:embed="rId4">
            <a:alphaModFix/>
          </a:blip>
          <a:srcRect b="6208"/>
          <a:stretch/>
        </p:blipFill>
        <p:spPr>
          <a:xfrm>
            <a:off x="3404875" y="2004775"/>
            <a:ext cx="2416750" cy="257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5563" y="2174875"/>
            <a:ext cx="2905474" cy="240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Anmeldefristen</a:t>
            </a:r>
            <a:endParaRPr b="1"/>
          </a:p>
        </p:txBody>
      </p:sp>
      <p:sp>
        <p:nvSpPr>
          <p:cNvPr id="301" name="Google Shape;301;p43"/>
          <p:cNvSpPr txBox="1">
            <a:spLocks noGrp="1"/>
          </p:cNvSpPr>
          <p:nvPr>
            <p:ph type="body" idx="1"/>
          </p:nvPr>
        </p:nvSpPr>
        <p:spPr>
          <a:xfrm>
            <a:off x="2274650" y="1502950"/>
            <a:ext cx="63654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sz="2400" dirty="0"/>
              <a:t>Sprachenzentrum: </a:t>
            </a:r>
            <a:r>
              <a:rPr lang="de-DE" sz="2400" b="1" dirty="0"/>
              <a:t>15.-17. April</a:t>
            </a:r>
            <a:br>
              <a:rPr lang="de-DE" sz="2400" b="1" dirty="0"/>
            </a:br>
            <a:r>
              <a:rPr lang="de-DE" sz="2400" dirty="0"/>
              <a:t>Einstufungstests (C-Tests) beachten!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dirty="0"/>
              <a:t>	Termine C-Tests: </a:t>
            </a:r>
            <a:r>
              <a:rPr lang="de-DE" sz="2400" b="1" dirty="0"/>
              <a:t>15.-17. April</a:t>
            </a:r>
            <a:endParaRPr sz="2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sz="2400" dirty="0"/>
              <a:t>ZKK-Seminare: </a:t>
            </a:r>
            <a:r>
              <a:rPr lang="de-DE" sz="2400" b="1" dirty="0"/>
              <a:t>15.-28. April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sz="2400" dirty="0"/>
              <a:t>Sportzentrum: </a:t>
            </a:r>
            <a:r>
              <a:rPr lang="de-DE" sz="2400" b="1" dirty="0"/>
              <a:t>15. April, 09 </a:t>
            </a:r>
            <a:r>
              <a:rPr lang="de-DE" sz="2400" dirty="0"/>
              <a:t>Uhr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◢"/>
            </a:pPr>
            <a:r>
              <a:rPr lang="de-DE" sz="2400" dirty="0" err="1"/>
              <a:t>CampusCard</a:t>
            </a:r>
            <a:r>
              <a:rPr lang="de-DE" sz="2400" dirty="0"/>
              <a:t>-Ausgabe: 	bis </a:t>
            </a:r>
            <a:r>
              <a:rPr lang="de-DE" sz="2400" b="1" dirty="0"/>
              <a:t>18.04. </a:t>
            </a:r>
            <a:r>
              <a:rPr lang="de-DE" sz="2400" dirty="0"/>
              <a:t>→ ITZ 001 				ab </a:t>
            </a:r>
            <a:r>
              <a:rPr lang="de-DE" sz="2400" b="1" dirty="0"/>
              <a:t>23.04. </a:t>
            </a:r>
            <a:r>
              <a:rPr lang="de-DE" sz="2400" dirty="0"/>
              <a:t>→ VW </a:t>
            </a:r>
            <a:endParaRPr sz="24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302" name="Google Shape;30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875" y="1825000"/>
            <a:ext cx="1782125" cy="103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3"/>
          <p:cNvPicPr preferRelativeResize="0"/>
          <p:nvPr/>
        </p:nvPicPr>
        <p:blipFill rotWithShape="1">
          <a:blip r:embed="rId5">
            <a:alphaModFix/>
          </a:blip>
          <a:srcRect l="4382" r="2973"/>
          <a:stretch/>
        </p:blipFill>
        <p:spPr>
          <a:xfrm>
            <a:off x="260875" y="3121188"/>
            <a:ext cx="1782125" cy="71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3"/>
          <p:cNvPicPr preferRelativeResize="0"/>
          <p:nvPr/>
        </p:nvPicPr>
        <p:blipFill rotWithShape="1">
          <a:blip r:embed="rId6">
            <a:alphaModFix/>
          </a:blip>
          <a:srcRect t="8599" b="11623"/>
          <a:stretch/>
        </p:blipFill>
        <p:spPr>
          <a:xfrm>
            <a:off x="260875" y="3953100"/>
            <a:ext cx="1782125" cy="9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3"/>
          <p:cNvPicPr preferRelativeResize="0"/>
          <p:nvPr/>
        </p:nvPicPr>
        <p:blipFill rotWithShape="1">
          <a:blip r:embed="rId7">
            <a:alphaModFix/>
          </a:blip>
          <a:srcRect l="1919" t="5881" r="3545" b="5810"/>
          <a:stretch/>
        </p:blipFill>
        <p:spPr>
          <a:xfrm>
            <a:off x="260880" y="5019826"/>
            <a:ext cx="1782126" cy="110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Sprachenzentrum (I)</a:t>
            </a:r>
            <a:endParaRPr b="1"/>
          </a:p>
        </p:txBody>
      </p:sp>
      <p:sp>
        <p:nvSpPr>
          <p:cNvPr id="312" name="Google Shape;312;p44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3" name="Google Shape;313;p44"/>
          <p:cNvPicPr preferRelativeResize="0"/>
          <p:nvPr/>
        </p:nvPicPr>
        <p:blipFill rotWithShape="1">
          <a:blip r:embed="rId3">
            <a:alphaModFix/>
          </a:blip>
          <a:srcRect t="2233" b="16840"/>
          <a:stretch/>
        </p:blipFill>
        <p:spPr>
          <a:xfrm>
            <a:off x="1275700" y="1364825"/>
            <a:ext cx="6622500" cy="47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Sprachenzentrum (II)</a:t>
            </a:r>
            <a:endParaRPr b="1"/>
          </a:p>
        </p:txBody>
      </p:sp>
      <p:sp>
        <p:nvSpPr>
          <p:cNvPr id="320" name="Google Shape;320;p45"/>
          <p:cNvSpPr txBox="1">
            <a:spLocks noGrp="1"/>
          </p:cNvSpPr>
          <p:nvPr>
            <p:ph type="body" idx="1"/>
          </p:nvPr>
        </p:nvSpPr>
        <p:spPr>
          <a:xfrm>
            <a:off x="683425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sz="2400"/>
              <a:t>Ansprechpartner:</a:t>
            </a: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 b="1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sz="2400" b="1"/>
              <a:t>Wolfgang Killer</a:t>
            </a:r>
            <a:endParaRPr sz="2400" b="1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sz="2400"/>
              <a:t>NK 417</a:t>
            </a: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de-DE" sz="2400" u="sng">
                <a:solidFill>
                  <a:srgbClr val="000000"/>
                </a:solidFill>
                <a:hlinkClick r:id="rId3"/>
              </a:rPr>
              <a:t>wolfgang.killer@uni-passau.de</a:t>
            </a:r>
            <a:r>
              <a:rPr lang="de-DE" sz="2400"/>
              <a:t> </a:t>
            </a:r>
            <a:endParaRPr sz="2400"/>
          </a:p>
        </p:txBody>
      </p:sp>
      <p:pic>
        <p:nvPicPr>
          <p:cNvPr id="321" name="Google Shape;321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7203" y="1825225"/>
            <a:ext cx="1937100" cy="19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813" y="3112600"/>
            <a:ext cx="428625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538" y="3588675"/>
            <a:ext cx="457200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/>
              <a:t>Plattformen (I)</a:t>
            </a:r>
            <a:endParaRPr b="1" dirty="0"/>
          </a:p>
        </p:txBody>
      </p:sp>
      <p:sp>
        <p:nvSpPr>
          <p:cNvPr id="330" name="Google Shape;330;p46"/>
          <p:cNvSpPr txBox="1">
            <a:spLocks noGrp="1"/>
          </p:cNvSpPr>
          <p:nvPr>
            <p:ph type="body" idx="1"/>
          </p:nvPr>
        </p:nvSpPr>
        <p:spPr>
          <a:xfrm>
            <a:off x="457200" y="1587725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300" dirty="0"/>
          </a:p>
          <a:p>
            <a:pPr marL="914400" lvl="1" indent="-374650" algn="l" rtl="0">
              <a:spcBef>
                <a:spcPts val="560"/>
              </a:spcBef>
              <a:spcAft>
                <a:spcPts val="0"/>
              </a:spcAft>
              <a:buSzPts val="2300"/>
              <a:buFont typeface="Calibri"/>
              <a:buChar char="◢"/>
            </a:pPr>
            <a:r>
              <a:rPr lang="de-DE" sz="2300" dirty="0"/>
              <a:t>Veranstaltungssuche und -buchung </a:t>
            </a:r>
            <a:endParaRPr sz="2300" dirty="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◢"/>
            </a:pPr>
            <a:r>
              <a:rPr lang="de-DE" sz="2300" dirty="0"/>
              <a:t>Veranstaltungsmaterialien</a:t>
            </a:r>
            <a:endParaRPr sz="2300" dirty="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◢"/>
            </a:pPr>
            <a:r>
              <a:rPr lang="de-DE" sz="2300" dirty="0"/>
              <a:t>Stundenplan</a:t>
            </a:r>
            <a:endParaRPr sz="2300" dirty="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◢"/>
            </a:pPr>
            <a:r>
              <a:rPr lang="de-DE" sz="2300" dirty="0" err="1"/>
              <a:t>CampusCard</a:t>
            </a:r>
            <a:endParaRPr sz="23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3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300" dirty="0"/>
          </a:p>
          <a:p>
            <a:pPr marL="914400" lvl="1" indent="-374650" algn="l" rtl="0">
              <a:spcBef>
                <a:spcPts val="560"/>
              </a:spcBef>
              <a:spcAft>
                <a:spcPts val="0"/>
              </a:spcAft>
              <a:buSzPts val="2300"/>
              <a:buFont typeface="Calibri"/>
              <a:buChar char="◢"/>
            </a:pPr>
            <a:r>
              <a:rPr lang="de-DE" sz="2300" dirty="0"/>
              <a:t>Prüfungsanmeldung und -abmeldung</a:t>
            </a:r>
            <a:endParaRPr sz="2300" dirty="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◢"/>
            </a:pPr>
            <a:r>
              <a:rPr lang="de-DE" sz="2300" dirty="0"/>
              <a:t>Prüfungsbescheinigungen, Notenübersicht</a:t>
            </a:r>
            <a:endParaRPr sz="2300" dirty="0"/>
          </a:p>
        </p:txBody>
      </p:sp>
      <p:pic>
        <p:nvPicPr>
          <p:cNvPr id="331" name="Google Shape;33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3547" y="5185116"/>
            <a:ext cx="1290454" cy="84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475" y="1417950"/>
            <a:ext cx="1953950" cy="75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475" y="3986800"/>
            <a:ext cx="1136675" cy="46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xt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enutzerdefiniertes Design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enutzerdefiniertes Design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1057</Words>
  <Application>Microsoft Office PowerPoint</Application>
  <PresentationFormat>Bildschirmpräsentation (4:3)</PresentationFormat>
  <Paragraphs>297</Paragraphs>
  <Slides>41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41</vt:i4>
      </vt:variant>
    </vt:vector>
  </HeadingPairs>
  <TitlesOfParts>
    <vt:vector size="47" baseType="lpstr">
      <vt:lpstr>Arial</vt:lpstr>
      <vt:lpstr>Calibri</vt:lpstr>
      <vt:lpstr>Wingdings</vt:lpstr>
      <vt:lpstr>Text</vt:lpstr>
      <vt:lpstr>2_Benutzerdefiniertes Design</vt:lpstr>
      <vt:lpstr>3_Benutzerdefiniertes Design</vt:lpstr>
      <vt:lpstr>Informationsveranstaltung für den B.A. Sprach- und Textwissenschaften</vt:lpstr>
      <vt:lpstr>Die Fachschaft</vt:lpstr>
      <vt:lpstr>Hochschulgruppen und Engagement </vt:lpstr>
      <vt:lpstr>Überlebenstipps (I)</vt:lpstr>
      <vt:lpstr>Überlebenstipps (II)</vt:lpstr>
      <vt:lpstr>Anmeldefristen</vt:lpstr>
      <vt:lpstr>Sprachenzentrum (I)</vt:lpstr>
      <vt:lpstr>Sprachenzentrum (II)</vt:lpstr>
      <vt:lpstr>Plattformen (I)</vt:lpstr>
      <vt:lpstr>Plattformen (II)</vt:lpstr>
      <vt:lpstr>Plattformen (III)</vt:lpstr>
      <vt:lpstr>Studiengangskoordination</vt:lpstr>
      <vt:lpstr>Prüfungssekretariat</vt:lpstr>
      <vt:lpstr>Grundbegriffe (I)</vt:lpstr>
      <vt:lpstr>Grundbegriffe (II)</vt:lpstr>
      <vt:lpstr>(relevante) Bibliotheken</vt:lpstr>
      <vt:lpstr>B. A. Sprach- und Textwissenschaften (SpuTe)</vt:lpstr>
      <vt:lpstr>Übersicht</vt:lpstr>
      <vt:lpstr>Modulbereich A - Pflichtbereich (I)</vt:lpstr>
      <vt:lpstr>Modulbereich A - Pflichtbereich (II)</vt:lpstr>
      <vt:lpstr>Modulbereich B - Wahlpflichtmodul (I)</vt:lpstr>
      <vt:lpstr>Modulbereich B - Wahlpflichtmodul (II)</vt:lpstr>
      <vt:lpstr>Modulbereich B - Wahlpflichtmodul (III) </vt:lpstr>
      <vt:lpstr>Modulbereich C - Fremdsprachen und Praxis (I)</vt:lpstr>
      <vt:lpstr>Modulbereich C - Fremdsprachen und Praxis (II)</vt:lpstr>
      <vt:lpstr>Bachelorarbeit</vt:lpstr>
      <vt:lpstr>Wie erstelle ich meinen Stundenplan?</vt:lpstr>
      <vt:lpstr>Studienverlaufsplan </vt:lpstr>
      <vt:lpstr>Hilfe – was soll ich wählen? </vt:lpstr>
      <vt:lpstr>PowerPoint-Präsentation</vt:lpstr>
      <vt:lpstr>PowerPoint-Präsentation</vt:lpstr>
      <vt:lpstr>Richtlinien zur Stundenplanerstellung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Ihr seid dran!</vt:lpstr>
      <vt:lpstr>Nächste Termine</vt:lpstr>
      <vt:lpstr>PowerPoint-Präsentation</vt:lpstr>
      <vt:lpstr>Noch mehr Fragen?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Informationsveranstaltung für den B.A. Sprach- und Textwissenschaften</dc:title>
  <dc:creator>Friederike</dc:creator>
  <cp:lastModifiedBy>Felix Reiß</cp:lastModifiedBy>
  <cp:revision>16</cp:revision>
  <dcterms:modified xsi:type="dcterms:W3CDTF">2019-04-14T13:50:44Z</dcterms:modified>
</cp:coreProperties>
</file>